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3" r:id="rId1"/>
  </p:sldMasterIdLst>
  <p:notesMasterIdLst>
    <p:notesMasterId r:id="rId41"/>
  </p:notesMasterIdLst>
  <p:handoutMasterIdLst>
    <p:handoutMasterId r:id="rId42"/>
  </p:handoutMasterIdLst>
  <p:sldIdLst>
    <p:sldId id="256" r:id="rId2"/>
    <p:sldId id="551" r:id="rId3"/>
    <p:sldId id="550" r:id="rId4"/>
    <p:sldId id="552" r:id="rId5"/>
    <p:sldId id="553" r:id="rId6"/>
    <p:sldId id="599" r:id="rId7"/>
    <p:sldId id="600" r:id="rId8"/>
    <p:sldId id="583" r:id="rId9"/>
    <p:sldId id="584" r:id="rId10"/>
    <p:sldId id="582" r:id="rId11"/>
    <p:sldId id="585" r:id="rId12"/>
    <p:sldId id="587" r:id="rId13"/>
    <p:sldId id="588" r:id="rId14"/>
    <p:sldId id="586" r:id="rId15"/>
    <p:sldId id="581" r:id="rId16"/>
    <p:sldId id="601" r:id="rId17"/>
    <p:sldId id="558" r:id="rId18"/>
    <p:sldId id="589" r:id="rId19"/>
    <p:sldId id="591" r:id="rId20"/>
    <p:sldId id="590" r:id="rId21"/>
    <p:sldId id="592" r:id="rId22"/>
    <p:sldId id="564" r:id="rId23"/>
    <p:sldId id="602" r:id="rId24"/>
    <p:sldId id="566" r:id="rId25"/>
    <p:sldId id="567" r:id="rId26"/>
    <p:sldId id="593" r:id="rId27"/>
    <p:sldId id="594" r:id="rId28"/>
    <p:sldId id="569" r:id="rId29"/>
    <p:sldId id="595" r:id="rId30"/>
    <p:sldId id="570" r:id="rId31"/>
    <p:sldId id="572" r:id="rId32"/>
    <p:sldId id="596" r:id="rId33"/>
    <p:sldId id="573" r:id="rId34"/>
    <p:sldId id="578" r:id="rId35"/>
    <p:sldId id="597" r:id="rId36"/>
    <p:sldId id="580" r:id="rId37"/>
    <p:sldId id="598" r:id="rId38"/>
    <p:sldId id="577" r:id="rId39"/>
    <p:sldId id="53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3B8"/>
    <a:srgbClr val="0E9CDE"/>
    <a:srgbClr val="FFFFFF"/>
    <a:srgbClr val="0B7BAD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5991" autoAdjust="0"/>
  </p:normalViewPr>
  <p:slideViewPr>
    <p:cSldViewPr>
      <p:cViewPr varScale="1">
        <p:scale>
          <a:sx n="76" d="100"/>
          <a:sy n="76" d="100"/>
        </p:scale>
        <p:origin x="-1332" y="-84"/>
      </p:cViewPr>
      <p:guideLst>
        <p:guide orient="horz" pos="2160"/>
        <p:guide orient="horz" pos="307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432E5353-F470-4CF4-B364-9BEB68DE1F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531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980B94A9-9180-4A8E-87AA-CBEE5593F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3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、引导学员说出刚刚学过的</a:t>
            </a:r>
            <a:r>
              <a:rPr lang="en-US" altLang="zh-CN" dirty="0" smtClean="0"/>
              <a:t>inline-block</a:t>
            </a:r>
            <a:r>
              <a:rPr lang="zh-CN" altLang="en-US" dirty="0" smtClean="0"/>
              <a:t>；然后介绍还有一种方式可以实现让块元素排在一行。引出浮动。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重点让学员看原始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代码，及原始页面效果图，后面改变与此相比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分别设置三个图片所在的层左浮动，查看效果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教员演示后，通过总结引出后面要讲解的清除浮动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pPr>
                <a:defRPr/>
              </a:pPr>
              <a:t>21</a:t>
            </a:fld>
            <a:endParaRPr lang="en-US" altLang="zh-CN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eaLnBrk="1" hangingPunct="1"/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回顾：上次课的教学内容和学员已学过的相关技术内容</a:t>
            </a:r>
            <a:endParaRPr lang="en-US" altLang="zh-CN" dirty="0" smtClean="0"/>
          </a:p>
          <a:p>
            <a:r>
              <a:rPr lang="zh-CN" altLang="en-US" dirty="0" smtClean="0"/>
              <a:t>作业点评：点评作业的提交情况和共性问题，目的是给学员作业反馈以促进学员完成作业的积极性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pPr>
                <a:defRPr/>
              </a:pPr>
              <a:t>22</a:t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pPr>
                <a:defRPr/>
              </a:pPr>
              <a:t>23</a:t>
            </a:fld>
            <a:endParaRPr lang="en-US" altLang="zh-CN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eaLnBrk="1" hangingPunct="1"/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  <a:pPr>
                <a:defRPr/>
              </a:pPr>
              <a:t>24</a:t>
            </a:fld>
            <a:endParaRPr lang="en-US" altLang="zh-CN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en-US" altLang="zh-CN" dirty="0" smtClean="0">
                <a:ea typeface="宋体" charset="-122"/>
              </a:rPr>
              <a:t>1</a:t>
            </a:r>
            <a:r>
              <a:rPr lang="zh-CN" altLang="en-US" dirty="0" smtClean="0">
                <a:ea typeface="宋体" charset="-122"/>
              </a:rPr>
              <a:t>、通过修改</a:t>
            </a:r>
            <a:r>
              <a:rPr lang="en-US" altLang="zh-CN" dirty="0" smtClean="0">
                <a:ea typeface="宋体" charset="-122"/>
              </a:rPr>
              <a:t>layer01</a:t>
            </a:r>
            <a:r>
              <a:rPr lang="zh-CN" altLang="en-US" dirty="0" smtClean="0">
                <a:ea typeface="宋体" charset="-122"/>
              </a:rPr>
              <a:t>左浮动可以看到图片</a:t>
            </a:r>
            <a:r>
              <a:rPr lang="en-US" altLang="zh-CN" dirty="0" smtClean="0">
                <a:ea typeface="宋体" charset="-122"/>
              </a:rPr>
              <a:t>1</a:t>
            </a:r>
            <a:r>
              <a:rPr lang="zh-CN" altLang="en-US" dirty="0" smtClean="0">
                <a:ea typeface="宋体" charset="-122"/>
              </a:rPr>
              <a:t>依然在文本的左侧，没有实现清除左侧浮动的效果</a:t>
            </a:r>
            <a:endParaRPr lang="en-US" altLang="zh-CN" dirty="0" smtClean="0">
              <a:ea typeface="宋体" charset="-122"/>
            </a:endParaRPr>
          </a:p>
          <a:p>
            <a:pPr eaLnBrk="1" hangingPunct="1"/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、由第一段代码和图片效果可以看到，无论设置左浮动或右浮动，都可能出现一侧浮动没有清除的情况，因此从第一个图片效果引出清浮两测浮动，这样就可以保证文本左右两侧均无浮动元素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pPr>
                <a:defRPr/>
              </a:pPr>
              <a:t>25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pPr>
                <a:defRPr/>
              </a:pPr>
              <a:t>26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pPr>
                <a:defRPr/>
              </a:pPr>
              <a:t>27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、分别设置</a:t>
            </a:r>
            <a:r>
              <a:rPr lang="en-US" altLang="zh-CN" dirty="0" smtClean="0"/>
              <a:t>overflow</a:t>
            </a:r>
            <a:r>
              <a:rPr lang="zh-CN" altLang="en-US" dirty="0" smtClean="0"/>
              <a:t>四个不同属性值，展示其效果，让学员查看效果图，说明其中的区别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、强调一下</a:t>
            </a:r>
            <a:r>
              <a:rPr lang="en-US" altLang="zh-CN" dirty="0" smtClean="0"/>
              <a:t>hidden</a:t>
            </a:r>
            <a:r>
              <a:rPr lang="zh-CN" altLang="en-US" dirty="0" smtClean="0"/>
              <a:t>属性值，这个值在网页中经常使用，通常与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宽度结合使用设置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自动扩展高度，或者隐藏超出的内容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pPr>
                <a:defRPr/>
              </a:pPr>
              <a:t>29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pPr>
                <a:defRPr/>
              </a:pPr>
              <a:t>31</a:t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教学指导：</a:t>
            </a:r>
            <a:endParaRPr lang="en-US" altLang="zh-CN" dirty="0" smtClean="0">
              <a:ea typeface="宋体" charset="-122"/>
            </a:endParaRPr>
          </a:p>
          <a:p>
            <a:pPr eaLnBrk="1" hangingPunct="1"/>
            <a:r>
              <a:rPr lang="zh-CN" altLang="en-US" dirty="0" smtClean="0">
                <a:ea typeface="宋体" charset="-122"/>
              </a:rPr>
              <a:t>根据页面效果图讲解需求</a:t>
            </a:r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pPr>
                <a:defRPr/>
              </a:pPr>
              <a:t>32</a:t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教学指导：</a:t>
            </a:r>
            <a:endParaRPr lang="en-US" altLang="zh-CN" dirty="0" smtClean="0">
              <a:ea typeface="宋体" charset="-122"/>
            </a:endParaRPr>
          </a:p>
          <a:p>
            <a:pPr eaLnBrk="1" hangingPunct="1"/>
            <a:r>
              <a:rPr lang="zh-CN" altLang="en-US" dirty="0" smtClean="0">
                <a:ea typeface="宋体" charset="-122"/>
              </a:rPr>
              <a:t>根据页面效果图讲解需求</a:t>
            </a:r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教学指导；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总结部分</a:t>
            </a:r>
            <a:r>
              <a:rPr lang="zh-CN" altLang="zh-CN" smtClean="0">
                <a:ea typeface="宋体" charset="-122"/>
              </a:rPr>
              <a:t>主要达到以下几个目的：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zh-CN" altLang="zh-CN" b="1" smtClean="0">
                <a:ea typeface="宋体" charset="-122"/>
              </a:rPr>
              <a:t>回顾内容</a:t>
            </a:r>
            <a:r>
              <a:rPr lang="zh-CN" altLang="en-US" b="1" smtClean="0">
                <a:ea typeface="宋体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本章任务和目标是</a:t>
            </a:r>
            <a:r>
              <a:rPr lang="zh-CN" altLang="zh-CN" smtClean="0">
                <a:ea typeface="宋体" charset="-122"/>
              </a:rPr>
              <a:t>是强调</a:t>
            </a:r>
            <a:r>
              <a:rPr lang="zh-CN" altLang="en-US" smtClean="0">
                <a:ea typeface="宋体" charset="-122"/>
              </a:rPr>
              <a:t>内容概貌，学到技术，告知要学习什么；总结时，</a:t>
            </a:r>
            <a:r>
              <a:rPr lang="zh-CN" altLang="zh-CN" smtClean="0">
                <a:ea typeface="宋体" charset="-122"/>
              </a:rPr>
              <a:t>要格外强调观点，把每一</a:t>
            </a:r>
            <a:r>
              <a:rPr lang="zh-CN" altLang="en-US" smtClean="0">
                <a:ea typeface="宋体" charset="-122"/>
              </a:rPr>
              <a:t>个知识点</a:t>
            </a:r>
            <a:r>
              <a:rPr lang="zh-CN" altLang="zh-CN" smtClean="0">
                <a:ea typeface="宋体" charset="-122"/>
              </a:rPr>
              <a:t>的观点</a:t>
            </a:r>
            <a:r>
              <a:rPr lang="zh-CN" altLang="en-US" smtClean="0">
                <a:ea typeface="宋体" charset="-122"/>
              </a:rPr>
              <a:t>结论</a:t>
            </a:r>
            <a:r>
              <a:rPr lang="zh-CN" altLang="zh-CN" smtClean="0">
                <a:ea typeface="宋体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charset="-122"/>
            </a:endParaRPr>
          </a:p>
          <a:p>
            <a:r>
              <a:rPr lang="en-US" altLang="zh-CN" b="1" smtClean="0">
                <a:ea typeface="宋体" charset="-122"/>
              </a:rPr>
              <a:t>2</a:t>
            </a:r>
            <a:r>
              <a:rPr lang="zh-CN" altLang="en-US" b="1" smtClean="0">
                <a:ea typeface="宋体" charset="-122"/>
              </a:rPr>
              <a:t>、</a:t>
            </a:r>
            <a:r>
              <a:rPr lang="zh-CN" altLang="zh-CN" b="1" smtClean="0">
                <a:ea typeface="宋体" charset="-122"/>
              </a:rPr>
              <a:t>整理逻辑</a:t>
            </a:r>
            <a:r>
              <a:rPr lang="zh-CN" altLang="en-US" b="1" smtClean="0">
                <a:ea typeface="宋体" charset="-122"/>
              </a:rPr>
              <a:t>。</a:t>
            </a:r>
            <a:r>
              <a:rPr lang="zh-CN" altLang="zh-CN" smtClean="0">
                <a:ea typeface="宋体" charset="-122"/>
              </a:rPr>
              <a:t>还应该把观点之间的逻辑联系梳理出来</a:t>
            </a:r>
            <a:r>
              <a:rPr lang="zh-CN" altLang="en-US" smtClean="0">
                <a:ea typeface="宋体" charset="-122"/>
              </a:rPr>
              <a:t>。</a:t>
            </a:r>
            <a:r>
              <a:rPr lang="zh-CN" altLang="zh-CN" smtClean="0">
                <a:ea typeface="宋体" charset="-122"/>
              </a:rPr>
              <a:t>从而使</a:t>
            </a:r>
            <a:r>
              <a:rPr lang="zh-CN" altLang="en-US" smtClean="0">
                <a:ea typeface="宋体" charset="-122"/>
              </a:rPr>
              <a:t>知识</a:t>
            </a:r>
            <a:r>
              <a:rPr lang="zh-CN" altLang="zh-CN" smtClean="0">
                <a:ea typeface="宋体" charset="-122"/>
              </a:rPr>
              <a:t>系统化、逻辑化。要帮助</a:t>
            </a:r>
            <a:r>
              <a:rPr lang="zh-CN" altLang="en-US" smtClean="0">
                <a:ea typeface="宋体" charset="-122"/>
              </a:rPr>
              <a:t>学员</a:t>
            </a:r>
            <a:r>
              <a:rPr lang="zh-CN" altLang="zh-CN" smtClean="0">
                <a:ea typeface="宋体" charset="-122"/>
              </a:rPr>
              <a:t>整清逻辑是总结的一大任务</a:t>
            </a:r>
            <a:r>
              <a:rPr lang="zh-CN" altLang="en-US" smtClean="0">
                <a:ea typeface="宋体" charset="-122"/>
              </a:rPr>
              <a:t>。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BBD2A-66B5-41A4-AA5B-C5FB9B53B1A0}" type="slidenum">
              <a:rPr lang="zh-CN" altLang="en-US" smtClean="0">
                <a:latin typeface="Calibri" pitchFamily="34" charset="0"/>
              </a:rPr>
              <a:pPr>
                <a:defRPr/>
              </a:pPr>
              <a:t>39</a:t>
            </a:fld>
            <a:endParaRPr lang="zh-CN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重点讲解这两种布局，其他布局类型简单</a:t>
            </a:r>
            <a:r>
              <a:rPr lang="zh-CN" altLang="en-US" baseline="0" dirty="0" smtClean="0"/>
              <a:t>介绍即可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、了解了标准文档流后，引导学员如果实现左边图形的布局呢？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回顾块元素和行内元素的特性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教员分别演示不同属性的显示效果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B94A9-9180-4A8E-87AA-CBEE5593F035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425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smtClean="0"/>
              <a:t>、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s1--面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7875" y="6000750"/>
            <a:ext cx="2492375" cy="6826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ts val="1600"/>
              </a:lnSpc>
              <a:defRPr/>
            </a:pPr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ACCP8.0</a:t>
            </a: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职业教育研究院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  <a:defRPr/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北京阿博泰克北大青鸟信息技术有限公司</a:t>
            </a:r>
          </a:p>
        </p:txBody>
      </p:sp>
      <p:pic>
        <p:nvPicPr>
          <p:cNvPr id="6" name="图片 13" descr="彩色1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14313"/>
            <a:ext cx="1833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3"/>
          <p:cNvGrpSpPr>
            <a:grpSpLocks/>
          </p:cNvGrpSpPr>
          <p:nvPr userDrawn="1"/>
        </p:nvGrpSpPr>
        <p:grpSpPr bwMode="auto">
          <a:xfrm>
            <a:off x="7715250" y="1747838"/>
            <a:ext cx="576263" cy="677862"/>
            <a:chOff x="7786710" y="1500174"/>
            <a:chExt cx="576891" cy="677108"/>
          </a:xfrm>
        </p:grpSpPr>
        <p:sp>
          <p:nvSpPr>
            <p:cNvPr id="8" name="圆角矩形 7"/>
            <p:cNvSpPr/>
            <p:nvPr/>
          </p:nvSpPr>
          <p:spPr>
            <a:xfrm>
              <a:off x="7858226" y="1642890"/>
              <a:ext cx="429092" cy="42814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" name="组合 14"/>
            <p:cNvGrpSpPr>
              <a:grpSpLocks/>
            </p:cNvGrpSpPr>
            <p:nvPr/>
          </p:nvGrpSpPr>
          <p:grpSpPr bwMode="auto">
            <a:xfrm>
              <a:off x="7786710" y="1500174"/>
              <a:ext cx="576891" cy="677108"/>
              <a:chOff x="7572396" y="1500174"/>
              <a:chExt cx="576891" cy="677108"/>
            </a:xfrm>
          </p:grpSpPr>
          <p:sp>
            <p:nvSpPr>
              <p:cNvPr id="10" name="矩形 16"/>
              <p:cNvSpPr>
                <a:spLocks noChangeArrowheads="1"/>
              </p:cNvSpPr>
              <p:nvPr/>
            </p:nvSpPr>
            <p:spPr bwMode="auto">
              <a:xfrm>
                <a:off x="7572396" y="1500174"/>
                <a:ext cx="429092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s</a:t>
                </a:r>
                <a:endParaRPr lang="zh-CN" altLang="en-US" sz="3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矩形 17"/>
              <p:cNvSpPr>
                <a:spLocks noChangeArrowheads="1"/>
              </p:cNvSpPr>
              <p:nvPr/>
            </p:nvSpPr>
            <p:spPr bwMode="auto">
              <a:xfrm>
                <a:off x="7786943" y="1774506"/>
                <a:ext cx="362344" cy="367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2105028"/>
            <a:ext cx="7772400" cy="1470025"/>
          </a:xfrm>
          <a:noFill/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14348" y="3605226"/>
            <a:ext cx="7786742" cy="1752600"/>
          </a:xfr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6C0E6-A1EF-4CA3-B26A-DF8A786CE22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08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B4BE5-D092-4495-A09A-2D6F03BC5DD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7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07213" y="80963"/>
            <a:ext cx="2057400" cy="64436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013" y="80963"/>
            <a:ext cx="6019800" cy="64436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3397-9708-4655-9073-74EA3DAA010A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0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85728"/>
            <a:ext cx="4606927" cy="523220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45398" cy="5143536"/>
          </a:xfrm>
        </p:spPr>
        <p:txBody>
          <a:bodyPr/>
          <a:lstStyle>
            <a:lvl1pPr>
              <a:buSzPct val="100000"/>
              <a:buFont typeface="Wingdings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8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756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8756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165D9-76F1-4755-9FB3-14C2E7327B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5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4C98-6FAA-4F31-9F8E-0B307B7B799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9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94D5A-F44E-47C7-9A5C-2CE1BCD8BE8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07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107BC-187B-476F-AF9E-59C6E55DAB0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25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D7C20-DB91-4AC0-8868-E44FC71E4678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83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C21C5-890B-4AB1-BB34-93DB2740AA2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1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FECF5-2F10-483B-BC1F-AFE6A2FA59C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1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569913"/>
            <a:ext cx="9144000" cy="1587"/>
          </a:xfrm>
          <a:prstGeom prst="line">
            <a:avLst/>
          </a:prstGeom>
          <a:ln w="28575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14438"/>
            <a:ext cx="793115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86250" y="295275"/>
            <a:ext cx="4678363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38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FFF4A9D7-F7DB-4B37-9E46-134EFB12EB74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5" r:id="rId7"/>
    <p:sldLayoutId id="2147484476" r:id="rId8"/>
    <p:sldLayoutId id="2147484477" r:id="rId9"/>
    <p:sldLayoutId id="2147484478" r:id="rId10"/>
    <p:sldLayoutId id="21474844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zh-CN" altLang="en-US" sz="2800" b="1" dirty="0">
          <a:solidFill>
            <a:srgbClr val="121F55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n"/>
        <a:defRPr sz="26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u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85000"/>
        <a:buFont typeface="Wingdings" pitchFamily="2" charset="2"/>
        <a:buChar char="Ø"/>
        <a:defRPr sz="20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00100" y="2643188"/>
            <a:ext cx="7772400" cy="7858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dirty="0" smtClean="0"/>
              <a:t>第</a:t>
            </a:r>
            <a:r>
              <a:rPr lang="zh-CN" altLang="en-US" dirty="0" smtClean="0"/>
              <a:t>七</a:t>
            </a:r>
            <a:r>
              <a:rPr dirty="0" smtClean="0"/>
              <a:t>章</a:t>
            </a:r>
            <a:r>
              <a:rPr lang="zh-CN" altLang="en-US" dirty="0" smtClean="0"/>
              <a:t> 浮动</a:t>
            </a:r>
            <a:endParaRPr dirty="0" smtClean="0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143000" y="3481291"/>
            <a:ext cx="7143750" cy="1587"/>
          </a:xfrm>
          <a:prstGeom prst="line">
            <a:avLst/>
          </a:prstGeom>
          <a:ln w="19050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052317" y="285728"/>
            <a:ext cx="2912295" cy="523220"/>
          </a:xfrm>
        </p:spPr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15616" y="1268760"/>
            <a:ext cx="2344914" cy="4524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0" name="Picture 2" descr="C:\Users\yaling.he\Desktop\Chapter07截图\Chapter07截图\Chapter07截图\图7.5  设置display block属性后的显示效果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64" y="962245"/>
            <a:ext cx="3017986" cy="29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125327" y="1916832"/>
            <a:ext cx="2344914" cy="41498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1" name="Picture 3" descr="C:\Users\yaling.he\Desktop\Chapter07截图\Chapter07截图\Chapter07截图\图7.6 设置display inline属性后的显示效果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1" y="1620132"/>
            <a:ext cx="3222446" cy="20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087882" y="2492896"/>
            <a:ext cx="2344914" cy="41498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display:inline-block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yaling.he\Desktop\Chapter07截图\Chapter07截图\Chapter07截图\图7.7 设置display inline-block属性后的显示效果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64" y="2345082"/>
            <a:ext cx="3304706" cy="20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70"/>
          <p:cNvGrpSpPr/>
          <p:nvPr/>
        </p:nvGrpSpPr>
        <p:grpSpPr>
          <a:xfrm>
            <a:off x="162441" y="854285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4" name="组合 14"/>
          <p:cNvGrpSpPr>
            <a:grpSpLocks/>
          </p:cNvGrpSpPr>
          <p:nvPr/>
        </p:nvGrpSpPr>
        <p:grpSpPr bwMode="auto">
          <a:xfrm>
            <a:off x="1857007" y="6309320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81924" y="5187962"/>
              <a:ext cx="315665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display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属性</a:t>
              </a: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1074958" y="3150451"/>
            <a:ext cx="2344914" cy="41498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display:none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3" name="Picture 5" descr="C:\Users\yaling.he\Desktop\Chapter07截图\Chapter07截图\Chapter07截图\图7.8 设置display none属性后的显示效果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31817"/>
            <a:ext cx="5268648" cy="38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2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3702" y="285728"/>
            <a:ext cx="2320910" cy="523220"/>
          </a:xfrm>
        </p:spPr>
        <p:txBody>
          <a:bodyPr/>
          <a:lstStyle/>
          <a:p>
            <a:r>
              <a:rPr lang="en-US" altLang="zh-CN" dirty="0" smtClean="0"/>
              <a:t> display</a:t>
            </a:r>
            <a:r>
              <a:rPr lang="zh-CN" altLang="en-US" dirty="0" smtClean="0"/>
              <a:t>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块级元素与行级元素的转变</a:t>
            </a:r>
            <a:endParaRPr lang="en-US" altLang="zh-CN" dirty="0" smtClean="0"/>
          </a:p>
          <a:p>
            <a:r>
              <a:rPr lang="zh-CN" altLang="en-US" dirty="0" smtClean="0"/>
              <a:t>控制块元素排到一行</a:t>
            </a:r>
            <a:endParaRPr lang="en-US" altLang="zh-CN" dirty="0" smtClean="0"/>
          </a:p>
          <a:p>
            <a:r>
              <a:rPr lang="zh-CN" altLang="en-US" dirty="0" smtClean="0"/>
              <a:t>控制</a:t>
            </a:r>
            <a:r>
              <a:rPr lang="zh-CN" altLang="en-US" dirty="0"/>
              <a:t>元素的显示和</a:t>
            </a:r>
            <a:r>
              <a:rPr lang="zh-CN" altLang="en-US" dirty="0" smtClean="0"/>
              <a:t>隐藏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20072" y="1196752"/>
            <a:ext cx="29290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itchFamily="34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itchFamily="34" charset="-122"/>
              </a:rPr>
              <a:t>block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微软雅黑" pitchFamily="34" charset="-122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itchFamily="34" charset="-122"/>
              </a:rPr>
              <a:t>inline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0376" y="1689195"/>
            <a:ext cx="27061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>
                <a:latin typeface="+mn-lt"/>
                <a:ea typeface="微软雅黑" pitchFamily="34" charset="-122"/>
              </a:rPr>
              <a:t>（</a:t>
            </a:r>
            <a:r>
              <a:rPr lang="en-US" altLang="zh-CN" sz="2600" b="1" dirty="0" smtClean="0">
                <a:solidFill>
                  <a:srgbClr val="FF0000"/>
                </a:solidFill>
                <a:latin typeface="+mn-lt"/>
                <a:ea typeface="微软雅黑" pitchFamily="34" charset="-122"/>
              </a:rPr>
              <a:t>inline-block</a:t>
            </a:r>
            <a:r>
              <a:rPr lang="zh-CN" altLang="en-US" sz="2600" b="1" dirty="0" smtClean="0">
                <a:latin typeface="+mn-lt"/>
                <a:ea typeface="微软雅黑" pitchFamily="34" charset="-122"/>
              </a:rPr>
              <a:t>）</a:t>
            </a:r>
            <a:endParaRPr lang="zh-CN" altLang="en-US" sz="2600" b="1" dirty="0">
              <a:latin typeface="+mn-lt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4008" y="2181638"/>
            <a:ext cx="1648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>
                <a:latin typeface="+mn-lt"/>
                <a:ea typeface="微软雅黑" pitchFamily="34" charset="-122"/>
              </a:rPr>
              <a:t>（</a:t>
            </a:r>
            <a:r>
              <a:rPr lang="en-US" altLang="zh-CN" sz="2600" b="1" dirty="0" smtClean="0">
                <a:solidFill>
                  <a:srgbClr val="FF0000"/>
                </a:solidFill>
                <a:latin typeface="+mn-lt"/>
                <a:ea typeface="微软雅黑" pitchFamily="34" charset="-122"/>
              </a:rPr>
              <a:t>none</a:t>
            </a:r>
            <a:r>
              <a:rPr lang="zh-CN" altLang="en-US" sz="2600" b="1" dirty="0" smtClean="0">
                <a:latin typeface="+mn-lt"/>
                <a:ea typeface="微软雅黑" pitchFamily="34" charset="-122"/>
              </a:rPr>
              <a:t>）</a:t>
            </a:r>
            <a:endParaRPr lang="zh-CN" altLang="en-US" sz="2600" b="1" dirty="0">
              <a:latin typeface="+mn-lt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2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203849" y="70285"/>
            <a:ext cx="5760764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</a:t>
            </a:r>
            <a:r>
              <a:rPr lang="en-US" altLang="zh-CN" dirty="0"/>
              <a:t>QQ</a:t>
            </a:r>
            <a:r>
              <a:rPr lang="zh-CN" altLang="zh-CN" dirty="0"/>
              <a:t>会员页面导航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180234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导航背景</a:t>
            </a:r>
            <a:r>
              <a:rPr lang="zh-CN" altLang="en-US" dirty="0"/>
              <a:t>颜色为黑色半透明</a:t>
            </a:r>
            <a:r>
              <a:rPr lang="zh-CN" altLang="en-US" dirty="0" smtClean="0"/>
              <a:t>效果</a:t>
            </a:r>
            <a:endParaRPr lang="zh-CN" altLang="en-US" dirty="0"/>
          </a:p>
          <a:p>
            <a:pPr lvl="1"/>
            <a:r>
              <a:rPr lang="zh-CN" altLang="en-US" dirty="0" smtClean="0"/>
              <a:t>鼠标</a:t>
            </a:r>
            <a:r>
              <a:rPr lang="zh-CN" altLang="en-US" dirty="0"/>
              <a:t>移入“功能特权”等导航信息时文字颜色变为蓝色，无</a:t>
            </a:r>
            <a:r>
              <a:rPr lang="zh-CN" altLang="en-US" dirty="0" smtClean="0"/>
              <a:t>下划线</a:t>
            </a:r>
            <a:endParaRPr lang="zh-CN" altLang="en-US" dirty="0"/>
          </a:p>
          <a:p>
            <a:pPr lvl="1"/>
            <a:r>
              <a:rPr lang="zh-CN" altLang="en-US" dirty="0" smtClean="0"/>
              <a:t>“登录”</a:t>
            </a:r>
            <a:r>
              <a:rPr lang="zh-CN" altLang="en-US" dirty="0"/>
              <a:t>部分信息使用超链接实现，添加圆角边框，鼠标移入字体颜色加深，添加背景颜色为黄色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>
            <a:grpSpLocks/>
          </p:cNvGrpSpPr>
          <p:nvPr/>
        </p:nvGrpSpPr>
        <p:grpSpPr bwMode="auto">
          <a:xfrm>
            <a:off x="3023403" y="5900236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" y="4149079"/>
            <a:ext cx="9071216" cy="6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4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6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5004048" y="285728"/>
            <a:ext cx="3960564" cy="523220"/>
          </a:xfrm>
        </p:spPr>
        <p:txBody>
          <a:bodyPr/>
          <a:lstStyle/>
          <a:p>
            <a:r>
              <a:rPr lang="zh-CN" altLang="en-US" dirty="0"/>
              <a:t>块元素排在</a:t>
            </a:r>
            <a:r>
              <a:rPr lang="zh-CN" altLang="en-US" dirty="0" smtClean="0"/>
              <a:t>一行的方法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可以使用什么属性使块元素排在一行？</a:t>
            </a:r>
            <a:endParaRPr lang="en-US" altLang="zh-CN" dirty="0" smtClean="0"/>
          </a:p>
          <a:p>
            <a:pPr lvl="1"/>
            <a:r>
              <a:rPr lang="en-US" altLang="zh-CN" dirty="0"/>
              <a:t>i</a:t>
            </a:r>
            <a:r>
              <a:rPr lang="en-US" altLang="zh-CN" smtClean="0"/>
              <a:t>nline-block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float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图片 4" descr="7－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8" y="2730974"/>
            <a:ext cx="7143800" cy="3169637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 bwMode="auto">
          <a:xfrm flipH="1">
            <a:off x="8000992" y="3429000"/>
            <a:ext cx="1143008" cy="642942"/>
          </a:xfrm>
          <a:prstGeom prst="borderCallout1">
            <a:avLst>
              <a:gd name="adj1" fmla="val 46158"/>
              <a:gd name="adj2" fmla="val 103560"/>
              <a:gd name="adj3" fmla="val 57686"/>
              <a:gd name="adj4" fmla="val 14122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商品列表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35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7956376" y="285728"/>
            <a:ext cx="1008236" cy="523220"/>
          </a:xfrm>
        </p:spPr>
        <p:txBody>
          <a:bodyPr/>
          <a:lstStyle/>
          <a:p>
            <a:r>
              <a:rPr lang="zh-CN" altLang="en-US" smtClean="0"/>
              <a:t>浮动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float</a:t>
            </a:r>
            <a:r>
              <a:rPr lang="zh-CN" altLang="en-US" smtClean="0"/>
              <a:t>属性</a:t>
            </a:r>
            <a:endParaRPr lang="en-US" altLang="zh-CN" smtClean="0"/>
          </a:p>
          <a:p>
            <a:endParaRPr lang="zh-CN" altLang="en-US" dirty="0" smtClean="0"/>
          </a:p>
        </p:txBody>
      </p:sp>
      <p:graphicFrame>
        <p:nvGraphicFramePr>
          <p:cNvPr id="24" name="Group 29"/>
          <p:cNvGraphicFramePr>
            <a:graphicFrameLocks noGrp="1"/>
          </p:cNvGraphicFramePr>
          <p:nvPr/>
        </p:nvGraphicFramePr>
        <p:xfrm>
          <a:off x="1142976" y="2000240"/>
          <a:ext cx="7000924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548"/>
                <a:gridCol w="5518376"/>
              </a:tblGrid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元素向左浮动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元素向右浮动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默认值。元素不浮动，并会显示在其文本中出现的位置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642910" y="2130581"/>
            <a:ext cx="8280400" cy="365587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&lt;/html&gt;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30" name="组合 70"/>
          <p:cNvGrpSpPr/>
          <p:nvPr/>
        </p:nvGrpSpPr>
        <p:grpSpPr>
          <a:xfrm>
            <a:off x="0" y="1643050"/>
            <a:ext cx="1000132" cy="414475"/>
            <a:chOff x="1000100" y="2528843"/>
            <a:chExt cx="1000132" cy="414475"/>
          </a:xfrm>
        </p:grpSpPr>
        <p:pic>
          <p:nvPicPr>
            <p:cNvPr id="31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" name="组合 14"/>
          <p:cNvGrpSpPr>
            <a:grpSpLocks/>
          </p:cNvGrpSpPr>
          <p:nvPr/>
        </p:nvGrpSpPr>
        <p:grpSpPr bwMode="auto">
          <a:xfrm>
            <a:off x="2322196" y="6237312"/>
            <a:ext cx="4572000" cy="428625"/>
            <a:chOff x="3143240" y="5143512"/>
            <a:chExt cx="457203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4001584" y="5187962"/>
              <a:ext cx="351733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浮动示例原始代码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804248" y="285728"/>
            <a:ext cx="2160364" cy="523220"/>
          </a:xfrm>
        </p:spPr>
        <p:txBody>
          <a:bodyPr/>
          <a:lstStyle/>
          <a:p>
            <a:r>
              <a:rPr lang="zh-CN" altLang="en-US" smtClean="0"/>
              <a:t>设置左浮动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依次设置三个图片所在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左浮动</a:t>
            </a:r>
            <a:endParaRPr lang="en-US" altLang="zh-CN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71406" y="1857364"/>
            <a:ext cx="1000132" cy="414475"/>
            <a:chOff x="1000100" y="2528843"/>
            <a:chExt cx="1000132" cy="414475"/>
          </a:xfrm>
        </p:grpSpPr>
        <p:pic>
          <p:nvPicPr>
            <p:cNvPr id="2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357290" y="1857364"/>
            <a:ext cx="4549779" cy="441351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.layer03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#060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yaling.he\Desktop\Chapter07截图\Chapter07截图\Chapter07截图\图7.13  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0" y="2194052"/>
            <a:ext cx="3845925" cy="21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线形标注 1 27"/>
          <p:cNvSpPr/>
          <p:nvPr/>
        </p:nvSpPr>
        <p:spPr bwMode="auto">
          <a:xfrm flipH="1">
            <a:off x="285720" y="1785926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177685"/>
              <a:gd name="adj4" fmla="val 680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0" name="Picture 2" descr="C:\Users\yaling.he\Desktop\Chapter07截图\Chapter07截图\Chapter07截图\图7.14  设置layer02左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50" y="2194052"/>
            <a:ext cx="4433037" cy="20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6732240" y="1587701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213240"/>
              <a:gd name="adj4" fmla="val 168346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1" name="Picture 3" descr="C:\Users\yaling.he\Desktop\Chapter07截图\Chapter07截图\Chapter07截图\图7.15  设置layer03左浮动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52287"/>
            <a:ext cx="3404638" cy="200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线形标注 1 29"/>
          <p:cNvSpPr/>
          <p:nvPr/>
        </p:nvSpPr>
        <p:spPr bwMode="auto">
          <a:xfrm flipH="1">
            <a:off x="3419872" y="4797152"/>
            <a:ext cx="928694" cy="642942"/>
          </a:xfrm>
          <a:prstGeom prst="borderCallout1">
            <a:avLst>
              <a:gd name="adj1" fmla="val 52825"/>
              <a:gd name="adj2" fmla="val -113"/>
              <a:gd name="adj3" fmla="val 42130"/>
              <a:gd name="adj4" fmla="val -33780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grpSp>
        <p:nvGrpSpPr>
          <p:cNvPr id="32" name="组合 14"/>
          <p:cNvGrpSpPr>
            <a:grpSpLocks/>
          </p:cNvGrpSpPr>
          <p:nvPr/>
        </p:nvGrpSpPr>
        <p:grpSpPr bwMode="auto">
          <a:xfrm>
            <a:off x="402431" y="6309320"/>
            <a:ext cx="4572000" cy="428625"/>
            <a:chOff x="3143240" y="5143512"/>
            <a:chExt cx="4572032" cy="428628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4123413" y="5187962"/>
              <a:ext cx="327367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三个图片左浮动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/38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9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6786578" y="285728"/>
            <a:ext cx="2178034" cy="523220"/>
          </a:xfrm>
        </p:spPr>
        <p:txBody>
          <a:bodyPr/>
          <a:lstStyle/>
          <a:p>
            <a:r>
              <a:rPr lang="zh-CN" altLang="en-US" smtClean="0"/>
              <a:t>设置右浮动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依次设置</a:t>
            </a:r>
            <a:r>
              <a:rPr lang="en-US" altLang="zh-CN" dirty="0" smtClean="0"/>
              <a:t>layer01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layer02</a:t>
            </a:r>
            <a:r>
              <a:rPr lang="zh-CN" altLang="en-US" dirty="0" smtClean="0"/>
              <a:t>右浮动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97822" y="2007316"/>
            <a:ext cx="4786346" cy="29731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8" name="组合 70"/>
          <p:cNvGrpSpPr/>
          <p:nvPr/>
        </p:nvGrpSpPr>
        <p:grpSpPr>
          <a:xfrm>
            <a:off x="142844" y="1800079"/>
            <a:ext cx="1000132" cy="414475"/>
            <a:chOff x="1000100" y="2528843"/>
            <a:chExt cx="1000132" cy="414475"/>
          </a:xfrm>
        </p:grpSpPr>
        <p:pic>
          <p:nvPicPr>
            <p:cNvPr id="9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3075" name="Picture 3" descr="C:\Users\yaling.he\Desktop\Chapter07截图\Chapter07截图\Chapter07截图\图7.16  设置layer01右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9" y="2183438"/>
            <a:ext cx="4022385" cy="2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线形标注 1 12"/>
          <p:cNvSpPr/>
          <p:nvPr/>
        </p:nvSpPr>
        <p:spPr bwMode="auto">
          <a:xfrm flipH="1">
            <a:off x="2714612" y="4714884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pic>
        <p:nvPicPr>
          <p:cNvPr id="3074" name="Picture 2" descr="C:\Users\yaling.he\Desktop\Chapter07截图\Chapter07截图\Chapter07截图\图7.17  设置layer02右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2" y="2102843"/>
            <a:ext cx="4437991" cy="26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6228833" y="4390331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grpSp>
        <p:nvGrpSpPr>
          <p:cNvPr id="20" name="组合 14"/>
          <p:cNvGrpSpPr>
            <a:grpSpLocks/>
          </p:cNvGrpSpPr>
          <p:nvPr/>
        </p:nvGrpSpPr>
        <p:grpSpPr bwMode="auto">
          <a:xfrm>
            <a:off x="2357438" y="5877272"/>
            <a:ext cx="4572000" cy="428625"/>
            <a:chOff x="3143240" y="5143512"/>
            <a:chExt cx="4572032" cy="428628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 bwMode="auto">
            <a:xfrm>
              <a:off x="4123413" y="5187962"/>
              <a:ext cx="327367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设置图片右浮动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5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851919" y="285728"/>
            <a:ext cx="5112693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制作热门活动页面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180234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/>
              <a:t>热门活动页宽度为</a:t>
            </a:r>
            <a:r>
              <a:rPr lang="en-US" altLang="zh-CN" dirty="0"/>
              <a:t>700px</a:t>
            </a:r>
            <a:r>
              <a:rPr lang="zh-CN" altLang="en-US" dirty="0"/>
              <a:t>，在浏览器中居中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文字</a:t>
            </a:r>
            <a:r>
              <a:rPr lang="zh-CN" altLang="en-US" dirty="0"/>
              <a:t>“更多”使用右浮动让它排列到</a:t>
            </a:r>
            <a:r>
              <a:rPr lang="zh-CN" altLang="en-US" dirty="0" smtClean="0"/>
              <a:t>右边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无序列表布局图片和文字</a:t>
            </a:r>
            <a:r>
              <a:rPr lang="zh-CN" altLang="en-US" dirty="0" smtClean="0"/>
              <a:t>说明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浮动让列表项排列在一行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>
            <a:grpSpLocks/>
          </p:cNvGrpSpPr>
          <p:nvPr/>
        </p:nvGrpSpPr>
        <p:grpSpPr bwMode="auto">
          <a:xfrm>
            <a:off x="2866057" y="638475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098" name="Picture 2" descr="C:\Users\yaling.he\Desktop\Chapter07截图\Chapter07截图\Chapter07截图\图7.20  热门活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896544" cy="29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8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866057" y="70285"/>
            <a:ext cx="6098555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制作电视剧详情列表页面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5011882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标题</a:t>
            </a:r>
            <a:r>
              <a:rPr lang="zh-CN" altLang="en-US" dirty="0"/>
              <a:t>前面图标使用背景</a:t>
            </a:r>
            <a:r>
              <a:rPr lang="zh-CN" altLang="en-US" dirty="0" smtClean="0"/>
              <a:t>图片，</a:t>
            </a:r>
            <a:r>
              <a:rPr lang="zh-CN" altLang="en-US" dirty="0"/>
              <a:t>标题</a:t>
            </a:r>
            <a:r>
              <a:rPr lang="zh-CN" altLang="en-US" dirty="0" smtClean="0"/>
              <a:t>字体为</a:t>
            </a:r>
            <a:r>
              <a:rPr lang="en-US" altLang="zh-CN" dirty="0"/>
              <a:t>12px</a:t>
            </a:r>
            <a:r>
              <a:rPr lang="zh-CN" altLang="en-US" dirty="0"/>
              <a:t>，高度为</a:t>
            </a:r>
            <a:r>
              <a:rPr lang="en-US" altLang="zh-CN" dirty="0"/>
              <a:t>27px</a:t>
            </a:r>
            <a:r>
              <a:rPr lang="zh-CN" altLang="en-US" dirty="0"/>
              <a:t>，距离左边</a:t>
            </a:r>
            <a:r>
              <a:rPr lang="en-US" altLang="zh-CN" dirty="0" smtClean="0"/>
              <a:t>38px</a:t>
            </a:r>
            <a:endParaRPr lang="zh-CN" altLang="en-US" dirty="0"/>
          </a:p>
          <a:p>
            <a:pPr lvl="1"/>
            <a:r>
              <a:rPr lang="zh-CN" altLang="en-US" dirty="0" smtClean="0"/>
              <a:t>中间部</a:t>
            </a:r>
            <a:r>
              <a:rPr lang="zh-CN" altLang="en-US" dirty="0"/>
              <a:t>分使用浮动让图片和右边的文字描述排在</a:t>
            </a:r>
            <a:r>
              <a:rPr lang="zh-CN" altLang="en-US" dirty="0" smtClean="0"/>
              <a:t>一行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下面</a:t>
            </a:r>
            <a:r>
              <a:rPr lang="zh-CN" altLang="en-US" dirty="0"/>
              <a:t>的列表项中的文字使用左浮动，作者描述使用右</a:t>
            </a:r>
            <a:r>
              <a:rPr lang="zh-CN" altLang="en-US" dirty="0" smtClean="0"/>
              <a:t>浮动</a:t>
            </a:r>
            <a:endParaRPr lang="zh-CN" altLang="en-US" dirty="0"/>
          </a:p>
          <a:p>
            <a:pPr lvl="1"/>
            <a:r>
              <a:rPr lang="zh-CN" altLang="en-US" dirty="0" smtClean="0"/>
              <a:t>所有</a:t>
            </a:r>
            <a:r>
              <a:rPr lang="zh-CN" altLang="en-US" dirty="0"/>
              <a:t>的超链接都没有下划线，鼠标移入有下划线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>
            <a:grpSpLocks/>
          </p:cNvGrpSpPr>
          <p:nvPr/>
        </p:nvGrpSpPr>
        <p:grpSpPr bwMode="auto">
          <a:xfrm>
            <a:off x="2826795" y="590937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122" name="Picture 2" descr="C:\Users\yaling.he\Desktop\Chapter07截图\Chapter07截图\Chapter07截图\图7.21  电视剧详情列表页面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39" y="2060848"/>
            <a:ext cx="3046934" cy="33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8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64288" y="285728"/>
            <a:ext cx="1800324" cy="523220"/>
          </a:xfrm>
        </p:spPr>
        <p:txBody>
          <a:bodyPr/>
          <a:lstStyle/>
          <a:p>
            <a:r>
              <a:rPr lang="zh-CN" altLang="en-US" smtClean="0"/>
              <a:t>预习检查</a:t>
            </a:r>
            <a:endParaRPr lang="zh-CN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简述块</a:t>
            </a:r>
            <a:r>
              <a:rPr lang="zh-CN" altLang="en-US" dirty="0"/>
              <a:t>元素和行内元素的概念及特性</a:t>
            </a:r>
          </a:p>
          <a:p>
            <a:r>
              <a:rPr lang="zh-CN" altLang="en-US" dirty="0"/>
              <a:t>了解浮动在网页中的应用，</a:t>
            </a:r>
            <a:r>
              <a:rPr lang="en-US" altLang="zh-CN" dirty="0"/>
              <a:t>left</a:t>
            </a:r>
            <a:r>
              <a:rPr lang="zh-CN" altLang="en-US" dirty="0"/>
              <a:t>和</a:t>
            </a:r>
            <a:r>
              <a:rPr lang="en-US" altLang="zh-CN" dirty="0"/>
              <a:t>right</a:t>
            </a:r>
            <a:r>
              <a:rPr lang="zh-CN" altLang="en-US" dirty="0"/>
              <a:t>的区别？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属性清除浮动时，属性值</a:t>
            </a:r>
            <a:r>
              <a:rPr lang="en-US" altLang="zh-CN" dirty="0"/>
              <a:t>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和</a:t>
            </a:r>
            <a:r>
              <a:rPr lang="en-US" altLang="zh-CN" dirty="0"/>
              <a:t>both</a:t>
            </a:r>
            <a:r>
              <a:rPr lang="zh-CN" altLang="en-US" dirty="0"/>
              <a:t>有什么区别？</a:t>
            </a:r>
          </a:p>
          <a:p>
            <a:r>
              <a:rPr lang="zh-CN" altLang="en-US" dirty="0"/>
              <a:t>解决父级边框塌陷的</a:t>
            </a:r>
            <a:r>
              <a:rPr lang="en-US" altLang="zh-CN" dirty="0"/>
              <a:t>4</a:t>
            </a:r>
            <a:r>
              <a:rPr lang="zh-CN" altLang="en-US" dirty="0"/>
              <a:t>种方法分别是什么，各自的使用场景是</a:t>
            </a:r>
            <a:r>
              <a:rPr lang="zh-CN" altLang="en-US" dirty="0" smtClean="0"/>
              <a:t>什么？</a:t>
            </a:r>
            <a:endParaRPr lang="zh-CN" altLang="en-US" dirty="0"/>
          </a:p>
        </p:txBody>
      </p:sp>
      <p:grpSp>
        <p:nvGrpSpPr>
          <p:cNvPr id="14" name="组合 1"/>
          <p:cNvGrpSpPr>
            <a:grpSpLocks/>
          </p:cNvGrpSpPr>
          <p:nvPr/>
        </p:nvGrpSpPr>
        <p:grpSpPr bwMode="auto">
          <a:xfrm>
            <a:off x="0" y="600075"/>
            <a:ext cx="1619250" cy="736600"/>
            <a:chOff x="0" y="600123"/>
            <a:chExt cx="1619672" cy="736273"/>
          </a:xfrm>
        </p:grpSpPr>
        <p:sp>
          <p:nvSpPr>
            <p:cNvPr id="15" name="TextBox 14"/>
            <p:cNvSpPr txBox="1"/>
            <p:nvPr/>
          </p:nvSpPr>
          <p:spPr>
            <a:xfrm>
              <a:off x="403330" y="620752"/>
              <a:ext cx="1216342" cy="399872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集中测试</a:t>
              </a:r>
            </a:p>
          </p:txBody>
        </p:sp>
        <p:pic>
          <p:nvPicPr>
            <p:cNvPr id="16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8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6948264" y="285728"/>
            <a:ext cx="2016348" cy="523220"/>
          </a:xfrm>
        </p:spPr>
        <p:txBody>
          <a:bodyPr/>
          <a:lstStyle/>
          <a:p>
            <a:r>
              <a:rPr lang="zh-CN" altLang="en-US" dirty="0" smtClean="0"/>
              <a:t>边框塌陷</a:t>
            </a:r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en-US" altLang="zh-CN" dirty="0"/>
              <a:t>layer04</a:t>
            </a:r>
            <a:r>
              <a:rPr lang="zh-CN" altLang="en-US" dirty="0"/>
              <a:t>设置宽度和右浮动</a:t>
            </a:r>
            <a:r>
              <a:rPr lang="zh-CN" altLang="en-US" dirty="0" smtClean="0"/>
              <a:t>后，为什么边框塌陷了？怎么解决？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浮动元素脱离标准文档流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清除浮动</a:t>
            </a:r>
          </a:p>
        </p:txBody>
      </p:sp>
      <p:pic>
        <p:nvPicPr>
          <p:cNvPr id="6146" name="Picture 2" descr="C:\Users\yaling.he\Desktop\Chapter07截图\Chapter07截图\Chapter07截图\图7.19  设置layer04右浮动和宽度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656455" cy="3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72"/>
          <p:cNvGrpSpPr>
            <a:grpSpLocks/>
          </p:cNvGrpSpPr>
          <p:nvPr/>
        </p:nvGrpSpPr>
        <p:grpSpPr bwMode="auto">
          <a:xfrm>
            <a:off x="179512" y="702469"/>
            <a:ext cx="985838" cy="422275"/>
            <a:chOff x="1000100" y="1173499"/>
            <a:chExt cx="986586" cy="422603"/>
          </a:xfrm>
        </p:grpSpPr>
        <p:pic>
          <p:nvPicPr>
            <p:cNvPr id="1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86067" y="1184620"/>
              <a:ext cx="700619" cy="40036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31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>
          <a:xfrm>
            <a:off x="7092280" y="285728"/>
            <a:ext cx="1872332" cy="523220"/>
          </a:xfrm>
        </p:spPr>
        <p:txBody>
          <a:bodyPr/>
          <a:lstStyle/>
          <a:p>
            <a:r>
              <a:rPr lang="zh-CN" altLang="en-US" smtClean="0"/>
              <a:t>清除浮动</a:t>
            </a:r>
            <a:endParaRPr lang="zh-CN" altLang="en-US" dirty="0" smtClean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clear</a:t>
            </a:r>
            <a:r>
              <a:rPr lang="zh-CN" altLang="en-US" smtClean="0"/>
              <a:t>属性</a:t>
            </a:r>
            <a:endParaRPr lang="zh-CN" altLang="en-US" dirty="0" smtClean="0"/>
          </a:p>
        </p:txBody>
      </p: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1142976" y="1785926"/>
          <a:ext cx="6500858" cy="25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12"/>
                <a:gridCol w="4786346"/>
              </a:tblGrid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在右侧不允许浮动元素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both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在左、右两侧不允许浮动元素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默认值。允许浮动元素出现在两侧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1142976" y="4714884"/>
            <a:ext cx="3357586" cy="117262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clear:both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17" name="组合 70"/>
          <p:cNvGrpSpPr/>
          <p:nvPr/>
        </p:nvGrpSpPr>
        <p:grpSpPr>
          <a:xfrm>
            <a:off x="71406" y="4643446"/>
            <a:ext cx="1000132" cy="414475"/>
            <a:chOff x="1000100" y="2528843"/>
            <a:chExt cx="1000132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5286380" y="4857760"/>
            <a:ext cx="1714512" cy="372904"/>
          </a:xfrm>
          <a:prstGeom prst="roundRect">
            <a:avLst>
              <a:gd name="adj" fmla="val 2593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清除两侧浮动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rot="10800000" flipV="1">
            <a:off x="2857488" y="5044212"/>
            <a:ext cx="2428892" cy="24217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3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6465107" y="285728"/>
            <a:ext cx="2499505" cy="523220"/>
          </a:xfrm>
        </p:spPr>
        <p:txBody>
          <a:bodyPr/>
          <a:lstStyle/>
          <a:p>
            <a:r>
              <a:rPr lang="zh-CN" altLang="en-US" smtClean="0"/>
              <a:t>清除左右浮动</a:t>
            </a:r>
            <a:endParaRPr lang="zh-CN" altLang="en-US" dirty="0" smtClean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依次清除文本的左右浮动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1142976" y="1928802"/>
            <a:ext cx="3571900" cy="317009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clear:left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4900593" y="1928802"/>
            <a:ext cx="3571900" cy="317009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border:1px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clear:right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16" name="Picture 2" descr="C:\Users\yaling.he\Desktop\Chapter07截图\Chapter07截图\Chapter07截图\图7.22  清除文本左侧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7" y="1960954"/>
            <a:ext cx="4055996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697243" y="5127671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清除左浮动</a:t>
            </a:r>
          </a:p>
        </p:txBody>
      </p:sp>
      <p:pic>
        <p:nvPicPr>
          <p:cNvPr id="8194" name="Picture 2" descr="C:\Users\yaling.he\Desktop\Chapter07截图\Chapter07截图\Chapter07截图\图7.23  清除文本右侧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53" y="1853462"/>
            <a:ext cx="4219340" cy="33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6842703" y="5304896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清除右浮动</a:t>
            </a:r>
          </a:p>
        </p:txBody>
      </p:sp>
      <p:grpSp>
        <p:nvGrpSpPr>
          <p:cNvPr id="21" name="组合 14"/>
          <p:cNvGrpSpPr>
            <a:grpSpLocks/>
          </p:cNvGrpSpPr>
          <p:nvPr/>
        </p:nvGrpSpPr>
        <p:grpSpPr bwMode="auto">
          <a:xfrm>
            <a:off x="2197441" y="6206573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245242" y="5187962"/>
              <a:ext cx="3030018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清除左右浮动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/38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8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>
          <a:xfrm>
            <a:off x="6516216" y="285728"/>
            <a:ext cx="2448396" cy="523220"/>
          </a:xfrm>
        </p:spPr>
        <p:txBody>
          <a:bodyPr/>
          <a:lstStyle/>
          <a:p>
            <a:r>
              <a:rPr lang="zh-CN" altLang="en-US" smtClean="0"/>
              <a:t>清除两测浮动</a:t>
            </a:r>
            <a:endParaRPr lang="zh-CN" altLang="en-US" dirty="0" smtClean="0"/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清除两侧浮动</a:t>
            </a:r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142844" y="1785926"/>
            <a:ext cx="1000132" cy="414475"/>
            <a:chOff x="1000100" y="2528843"/>
            <a:chExt cx="1000132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1357290" y="1857364"/>
            <a:ext cx="3500462" cy="1631216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9219" name="Picture 3" descr="C:\Users\yaling.he\Desktop\Chapter07截图\Chapter07截图\Chapter07截图\图7.24  重新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87" y="2964758"/>
            <a:ext cx="4266058" cy="33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/>
          <p:cNvSpPr>
            <a:spLocks/>
          </p:cNvSpPr>
          <p:nvPr/>
        </p:nvSpPr>
        <p:spPr bwMode="auto">
          <a:xfrm rot="3206817">
            <a:off x="4663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1331640" y="1832563"/>
            <a:ext cx="3500462" cy="317009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clear:both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24" name="Freeform 12"/>
          <p:cNvSpPr>
            <a:spLocks/>
          </p:cNvSpPr>
          <p:nvPr/>
        </p:nvSpPr>
        <p:spPr bwMode="auto">
          <a:xfrm rot="3206817">
            <a:off x="4663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pic>
        <p:nvPicPr>
          <p:cNvPr id="9218" name="Picture 2" descr="C:\Users\yaling.he\Desktop\Chapter07截图\Chapter07截图\Chapter07截图\图7.25  清除文本两侧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3" y="3122672"/>
            <a:ext cx="4281240" cy="33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14"/>
          <p:cNvGrpSpPr>
            <a:grpSpLocks/>
          </p:cNvGrpSpPr>
          <p:nvPr/>
        </p:nvGrpSpPr>
        <p:grpSpPr bwMode="auto">
          <a:xfrm>
            <a:off x="442143" y="6230864"/>
            <a:ext cx="4572000" cy="428625"/>
            <a:chOff x="3143240" y="5143512"/>
            <a:chExt cx="4572032" cy="428628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 bwMode="auto">
            <a:xfrm>
              <a:off x="4245242" y="5187962"/>
              <a:ext cx="3030018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清除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左右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浮动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7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70285"/>
            <a:ext cx="4824661" cy="954107"/>
          </a:xfrm>
        </p:spPr>
        <p:txBody>
          <a:bodyPr/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4-1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  <a:r>
              <a:rPr lang="zh-CN" altLang="zh-CN" dirty="0" smtClean="0"/>
              <a:t>属性</a:t>
            </a:r>
            <a:r>
              <a:rPr lang="zh-CN" altLang="en-US" dirty="0" smtClean="0"/>
              <a:t>可以</a:t>
            </a:r>
            <a:r>
              <a:rPr lang="zh-CN" altLang="zh-CN" dirty="0" smtClean="0"/>
              <a:t>清除浮动对</a:t>
            </a:r>
            <a:r>
              <a:rPr lang="zh-CN" altLang="zh-CN" dirty="0"/>
              <a:t>其他元素造成的</a:t>
            </a:r>
            <a:r>
              <a:rPr lang="zh-CN" altLang="zh-CN" dirty="0" smtClean="0"/>
              <a:t>影响</a:t>
            </a:r>
            <a:r>
              <a:rPr lang="zh-CN" altLang="en-US" dirty="0" smtClean="0"/>
              <a:t>，可是依然解决不了父级边框塌陷问题，怎么办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 smtClean="0"/>
              <a:t>div</a:t>
            </a:r>
          </a:p>
          <a:p>
            <a:pPr lvl="1"/>
            <a:r>
              <a:rPr lang="zh-CN" altLang="zh-CN" dirty="0"/>
              <a:t>设置父元素的</a:t>
            </a:r>
            <a:r>
              <a:rPr lang="zh-CN" altLang="zh-CN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 smtClean="0"/>
              <a:t>属性</a:t>
            </a:r>
            <a:endParaRPr lang="en-US" altLang="zh-CN" dirty="0" smtClean="0"/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zh-CN" altLang="en-US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396056" y="2564904"/>
            <a:ext cx="8280400" cy="29731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&lt;div class="clear"&gt;&lt;/div&gt;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clear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{  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clear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: both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  margin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: 0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 padding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: 0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;}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10242" name="Picture 2" descr="C:\Users\yaling.he\Desktop\Chapter07截图\Chapter07截图\Chapter07截图\图7.26  父级边框塌陷解决法一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419" y="3068960"/>
            <a:ext cx="5495715" cy="28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4"/>
          <p:cNvGrpSpPr>
            <a:grpSpLocks/>
          </p:cNvGrpSpPr>
          <p:nvPr/>
        </p:nvGrpSpPr>
        <p:grpSpPr bwMode="auto">
          <a:xfrm>
            <a:off x="2073306" y="6211338"/>
            <a:ext cx="5090981" cy="428625"/>
            <a:chOff x="3143240" y="5143512"/>
            <a:chExt cx="4713113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664150" y="5187962"/>
              <a:ext cx="4192203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：空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div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防止父级边框塌陷</a:t>
              </a:r>
            </a:p>
          </p:txBody>
        </p:sp>
      </p:grpSp>
      <p:grpSp>
        <p:nvGrpSpPr>
          <p:cNvPr id="12" name="组合 72"/>
          <p:cNvGrpSpPr>
            <a:grpSpLocks/>
          </p:cNvGrpSpPr>
          <p:nvPr/>
        </p:nvGrpSpPr>
        <p:grpSpPr bwMode="auto">
          <a:xfrm>
            <a:off x="300037" y="764704"/>
            <a:ext cx="985838" cy="422275"/>
            <a:chOff x="1000100" y="1173499"/>
            <a:chExt cx="986586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86067" y="1184620"/>
              <a:ext cx="700619" cy="40036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2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285728"/>
            <a:ext cx="4824661" cy="523220"/>
          </a:xfrm>
        </p:spPr>
        <p:txBody>
          <a:bodyPr/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4-2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设置父元素的</a:t>
            </a:r>
            <a:r>
              <a:rPr lang="zh-CN" altLang="zh-CN" dirty="0" smtClean="0"/>
              <a:t>高度</a:t>
            </a:r>
            <a:endParaRPr lang="en-US" altLang="zh-CN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064" y="1988840"/>
            <a:ext cx="8280400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height: 400px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  <a:r>
              <a:rPr lang="en-US" altLang="zh-CN" b="1" dirty="0" smtClean="0">
                <a:latin typeface="+mn-lt"/>
              </a:rPr>
              <a:t> border:1px </a:t>
            </a:r>
            <a:r>
              <a:rPr lang="en-US" altLang="zh-CN" b="1" dirty="0">
                <a:latin typeface="+mn-lt"/>
              </a:rPr>
              <a:t>#000 solid</a:t>
            </a:r>
            <a:r>
              <a:rPr lang="en-US" altLang="zh-CN" b="1" dirty="0" smtClean="0">
                <a:latin typeface="+mn-lt"/>
              </a:rPr>
              <a:t>; </a:t>
            </a: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13" name="组合 14"/>
          <p:cNvGrpSpPr>
            <a:grpSpLocks/>
          </p:cNvGrpSpPr>
          <p:nvPr/>
        </p:nvGrpSpPr>
        <p:grpSpPr bwMode="auto">
          <a:xfrm>
            <a:off x="755576" y="6164348"/>
            <a:ext cx="5544616" cy="428625"/>
            <a:chOff x="3143240" y="5143512"/>
            <a:chExt cx="4696277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680987" y="5187962"/>
              <a:ext cx="4158530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：父级设置高度防止边框塌陷</a:t>
              </a:r>
            </a:p>
          </p:txBody>
        </p:sp>
      </p:grpSp>
      <p:pic>
        <p:nvPicPr>
          <p:cNvPr id="11266" name="Picture 2" descr="C:\Users\yaling.he\Desktop\Chapter07截图\Chapter07截图\Chapter07截图\图7.27  父级边框塌陷解决法二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16" y="2844565"/>
            <a:ext cx="4848640" cy="32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6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285728"/>
            <a:ext cx="4824661" cy="523220"/>
          </a:xfrm>
        </p:spPr>
        <p:txBody>
          <a:bodyPr/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4-3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064" y="1988840"/>
            <a:ext cx="8280400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overflow: hidden;</a:t>
            </a:r>
            <a:r>
              <a:rPr lang="en-US" altLang="zh-CN" b="1" dirty="0" smtClean="0">
                <a:latin typeface="+mn-lt"/>
              </a:rPr>
              <a:t>border:1px </a:t>
            </a:r>
            <a:r>
              <a:rPr lang="en-US" altLang="zh-CN" b="1" dirty="0">
                <a:latin typeface="+mn-lt"/>
              </a:rPr>
              <a:t>#000 solid</a:t>
            </a:r>
            <a:r>
              <a:rPr lang="en-US" altLang="zh-CN" b="1" dirty="0" smtClean="0">
                <a:latin typeface="+mn-lt"/>
              </a:rPr>
              <a:t>; </a:t>
            </a: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13" name="组合 14"/>
          <p:cNvGrpSpPr>
            <a:grpSpLocks/>
          </p:cNvGrpSpPr>
          <p:nvPr/>
        </p:nvGrpSpPr>
        <p:grpSpPr bwMode="auto">
          <a:xfrm>
            <a:off x="755576" y="6164348"/>
            <a:ext cx="6408712" cy="428625"/>
            <a:chOff x="3143240" y="5143512"/>
            <a:chExt cx="483200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545263" y="5187962"/>
              <a:ext cx="442997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属性防止父级边框塌陷</a:t>
              </a:r>
            </a:p>
          </p:txBody>
        </p:sp>
      </p:grpSp>
      <p:pic>
        <p:nvPicPr>
          <p:cNvPr id="12290" name="Picture 2" descr="C:\Users\yaling.he\Desktop\Chapter07截图\Chapter07截图\Chapter07截图\图7.28  父级边框塌陷解决法三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2899"/>
            <a:ext cx="4871391" cy="23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05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6296" y="285728"/>
            <a:ext cx="1728316" cy="523220"/>
          </a:xfrm>
        </p:spPr>
        <p:txBody>
          <a:bodyPr/>
          <a:lstStyle/>
          <a:p>
            <a:r>
              <a:rPr lang="zh-CN" altLang="en-US" smtClean="0"/>
              <a:t>溢出处理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overflow</a:t>
            </a:r>
            <a:r>
              <a:rPr lang="zh-CN" altLang="en-US" smtClean="0"/>
              <a:t>属性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857224" y="1928802"/>
          <a:ext cx="7572429" cy="307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/>
                <a:gridCol w="6357983"/>
              </a:tblGrid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visible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默认值。内容不会被修剪，会呈现在盒子之外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内容会被修剪，并且其余内容是不可见的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scroll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内容会被修剪，但是浏览器会显示滚动条以便查看其余内容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如果内容被修剪，则浏览器会显示滚动条以便查看其余的内容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3" name="组合 14"/>
          <p:cNvGrpSpPr>
            <a:grpSpLocks/>
          </p:cNvGrpSpPr>
          <p:nvPr/>
        </p:nvGrpSpPr>
        <p:grpSpPr bwMode="auto">
          <a:xfrm>
            <a:off x="2296406" y="5877272"/>
            <a:ext cx="4572000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4119759" y="5187962"/>
              <a:ext cx="328098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属性</a:t>
              </a: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3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139952" y="285728"/>
            <a:ext cx="4824661" cy="523220"/>
          </a:xfrm>
        </p:spPr>
        <p:txBody>
          <a:bodyPr/>
          <a:lstStyle/>
          <a:p>
            <a:r>
              <a:rPr lang="zh-CN" altLang="en-US" dirty="0"/>
              <a:t>解决父级边框塌陷的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4-4</a:t>
            </a:r>
            <a:endParaRPr lang="zh-CN" altLang="en-US" dirty="0" smtClean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en-US" altLang="zh-CN" dirty="0" smtClean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064" y="1988840"/>
            <a:ext cx="8280400" cy="405341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father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class="clear"</a:t>
            </a:r>
            <a:r>
              <a:rPr lang="en-US" altLang="zh-CN" b="1" dirty="0"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clear:after</a:t>
            </a:r>
            <a:r>
              <a:rPr lang="en-US" altLang="zh-CN" b="1" dirty="0">
                <a:latin typeface="+mn-lt"/>
              </a:rPr>
              <a:t>{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content: ''; 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在</a:t>
            </a:r>
            <a:r>
              <a:rPr lang="en-US" altLang="zh-CN" b="1" dirty="0">
                <a:latin typeface="+mn-lt"/>
              </a:rPr>
              <a:t>clear</a:t>
            </a:r>
            <a:r>
              <a:rPr lang="zh-CN" altLang="en-US" b="1" dirty="0">
                <a:latin typeface="+mn-lt"/>
              </a:rPr>
              <a:t>类后面添加内容为空*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display: block;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把添加的内容转化为块元素*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both;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清除这个元素两边的浮动*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13" name="组合 14"/>
          <p:cNvGrpSpPr>
            <a:grpSpLocks/>
          </p:cNvGrpSpPr>
          <p:nvPr/>
        </p:nvGrpSpPr>
        <p:grpSpPr bwMode="auto">
          <a:xfrm>
            <a:off x="755576" y="6240735"/>
            <a:ext cx="6063912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36536" y="5187962"/>
              <a:ext cx="3847433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父级加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after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伪类防止边框塌陷</a:t>
              </a:r>
            </a:p>
          </p:txBody>
        </p:sp>
      </p:grpSp>
      <p:pic>
        <p:nvPicPr>
          <p:cNvPr id="13314" name="Picture 2" descr="C:\Users\yaling.he\Desktop\Chapter07截图\Chapter07截图\Chapter07截图\图7.33  父级边框塌陷解决法四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13" y="3427272"/>
            <a:ext cx="5136695" cy="2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5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156176" y="285728"/>
            <a:ext cx="2808436" cy="523220"/>
          </a:xfrm>
        </p:spPr>
        <p:txBody>
          <a:bodyPr/>
          <a:lstStyle/>
          <a:p>
            <a:r>
              <a:rPr lang="zh-CN" altLang="en-US" smtClean="0"/>
              <a:t>回顾与作业点评</a:t>
            </a:r>
            <a:endParaRPr lang="zh-CN" altLang="en-US" dirty="0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如何设置 一个添加了超链接的图片没有边框？</a:t>
            </a:r>
            <a:endParaRPr lang="en-US" altLang="zh-CN" dirty="0" smtClean="0"/>
          </a:p>
          <a:p>
            <a:r>
              <a:rPr lang="zh-CN" altLang="en-US" dirty="0" smtClean="0"/>
              <a:t>如何设置一个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在它父容器中居中显示？</a:t>
            </a:r>
            <a:endParaRPr lang="en-US" altLang="zh-CN" dirty="0" smtClean="0"/>
          </a:p>
          <a:p>
            <a:r>
              <a:rPr lang="zh-CN" altLang="en-US" dirty="0" smtClean="0"/>
              <a:t>使用无序列表制作导航菜单经常会有内边距，该如何清除内边距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点评作业的提交情况和共性问题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-11028" y="4005064"/>
            <a:ext cx="1497897" cy="400110"/>
            <a:chOff x="1004978" y="3857625"/>
            <a:chExt cx="1497897" cy="400110"/>
          </a:xfrm>
        </p:grpSpPr>
        <p:pic>
          <p:nvPicPr>
            <p:cNvPr id="9" name="Picture 6" descr="\\prdsoftlab\Softlab\034\05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4978" y="3927478"/>
              <a:ext cx="406395" cy="29527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285875" y="3857625"/>
              <a:ext cx="1217000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 smtClean="0">
                  <a:latin typeface="黑体" pitchFamily="49" charset="-122"/>
                  <a:ea typeface="黑体" pitchFamily="49" charset="-122"/>
                </a:rPr>
                <a:t>作业点评</a:t>
              </a:r>
              <a:endParaRPr lang="zh-CN" altLang="en-US" sz="2000" b="1" dirty="0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04" y="724634"/>
            <a:ext cx="1011983" cy="400110"/>
            <a:chOff x="1488315" y="3214686"/>
            <a:chExt cx="1011983" cy="400110"/>
          </a:xfrm>
        </p:grpSpPr>
        <p:pic>
          <p:nvPicPr>
            <p:cNvPr id="12" name="Picture 5" descr="\\prdsoftlab\Softlab\034\0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88315" y="3243722"/>
              <a:ext cx="442912" cy="32180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799465" y="32146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回顾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5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0352" y="285728"/>
            <a:ext cx="1224260" cy="523220"/>
          </a:xfrm>
        </p:spPr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清除浮动，防止父级边框塌陷的四种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 smtClean="0"/>
              <a:t>div</a:t>
            </a:r>
            <a:endParaRPr lang="en-US" altLang="zh-CN" dirty="0"/>
          </a:p>
          <a:p>
            <a:pPr lvl="2"/>
            <a:r>
              <a:rPr lang="zh-CN" altLang="zh-CN" dirty="0" smtClean="0"/>
              <a:t>简单</a:t>
            </a:r>
            <a:r>
              <a:rPr lang="zh-CN" altLang="zh-CN" dirty="0"/>
              <a:t>，空</a:t>
            </a:r>
            <a:r>
              <a:rPr lang="en-US" altLang="zh-CN" dirty="0"/>
              <a:t>div</a:t>
            </a:r>
            <a:r>
              <a:rPr lang="zh-CN" altLang="zh-CN" dirty="0"/>
              <a:t>会造成</a:t>
            </a:r>
            <a:r>
              <a:rPr lang="en-US" altLang="zh-CN" dirty="0"/>
              <a:t>HTML</a:t>
            </a:r>
            <a:r>
              <a:rPr lang="zh-CN" altLang="zh-CN" dirty="0"/>
              <a:t>代码</a:t>
            </a:r>
            <a:r>
              <a:rPr lang="zh-CN" altLang="zh-CN" dirty="0" smtClean="0"/>
              <a:t>冗余</a:t>
            </a:r>
            <a:endParaRPr lang="zh-CN" altLang="zh-CN" dirty="0"/>
          </a:p>
          <a:p>
            <a:pPr lvl="1"/>
            <a:r>
              <a:rPr lang="zh-CN" altLang="zh-CN" dirty="0" smtClean="0"/>
              <a:t>设置</a:t>
            </a:r>
            <a:r>
              <a:rPr lang="zh-CN" altLang="zh-CN" dirty="0"/>
              <a:t>父元素的</a:t>
            </a:r>
            <a:r>
              <a:rPr lang="zh-CN" altLang="zh-CN" dirty="0" smtClean="0"/>
              <a:t>高度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简单</a:t>
            </a:r>
            <a:r>
              <a:rPr lang="zh-CN" altLang="zh-CN" dirty="0"/>
              <a:t>，元素固定高会</a:t>
            </a:r>
            <a:r>
              <a:rPr lang="zh-CN" altLang="zh-CN" dirty="0" smtClean="0"/>
              <a:t>降低扩展</a:t>
            </a:r>
            <a:r>
              <a:rPr lang="zh-CN" altLang="en-US" dirty="0" smtClean="0"/>
              <a:t>性</a:t>
            </a:r>
            <a:endParaRPr lang="zh-CN" altLang="zh-CN" dirty="0"/>
          </a:p>
          <a:p>
            <a:pPr lvl="1"/>
            <a:r>
              <a:rPr lang="zh-CN" altLang="zh-CN" dirty="0" smtClean="0"/>
              <a:t>父</a:t>
            </a:r>
            <a:r>
              <a:rPr lang="zh-CN" altLang="zh-CN" dirty="0"/>
              <a:t>级添加</a:t>
            </a:r>
            <a:r>
              <a:rPr lang="en-US" altLang="zh-CN" dirty="0"/>
              <a:t>overflow</a:t>
            </a:r>
            <a:r>
              <a:rPr lang="zh-CN" altLang="zh-CN" dirty="0" smtClean="0"/>
              <a:t>属性</a:t>
            </a:r>
            <a:endParaRPr lang="en-US" altLang="zh-CN" dirty="0"/>
          </a:p>
          <a:p>
            <a:pPr lvl="2"/>
            <a:r>
              <a:rPr lang="zh-CN" altLang="zh-CN" dirty="0" smtClean="0"/>
              <a:t>简单，下</a:t>
            </a:r>
            <a:r>
              <a:rPr lang="zh-CN" altLang="zh-CN" dirty="0"/>
              <a:t>拉列表框的场景不能</a:t>
            </a:r>
            <a:r>
              <a:rPr lang="zh-CN" altLang="zh-CN" dirty="0" smtClean="0"/>
              <a:t>用</a:t>
            </a:r>
            <a:endParaRPr lang="zh-CN" altLang="zh-CN" dirty="0"/>
          </a:p>
          <a:p>
            <a:pPr lvl="1"/>
            <a:r>
              <a:rPr lang="zh-CN" altLang="zh-CN" dirty="0" smtClean="0"/>
              <a:t>父</a:t>
            </a:r>
            <a:r>
              <a:rPr lang="zh-CN" altLang="zh-CN" dirty="0"/>
              <a:t>级添加伪类</a:t>
            </a:r>
            <a:r>
              <a:rPr lang="en-US" altLang="zh-CN" dirty="0" smtClean="0"/>
              <a:t>after</a:t>
            </a:r>
            <a:endParaRPr lang="en-US" altLang="zh-CN" dirty="0"/>
          </a:p>
          <a:p>
            <a:pPr lvl="2"/>
            <a:r>
              <a:rPr lang="zh-CN" altLang="zh-CN" dirty="0" smtClean="0"/>
              <a:t>写法</a:t>
            </a:r>
            <a:r>
              <a:rPr lang="zh-CN" altLang="zh-CN" dirty="0"/>
              <a:t>比上面稍微复杂一点，但是没有副作用，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8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491880" y="285728"/>
            <a:ext cx="5472733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制作京东登录</a:t>
            </a:r>
            <a:r>
              <a:rPr lang="zh-CN" altLang="en-US" dirty="0" smtClean="0"/>
              <a:t>页面</a:t>
            </a:r>
            <a:r>
              <a:rPr lang="en-US" altLang="zh-CN" dirty="0"/>
              <a:t>3</a:t>
            </a:r>
            <a:r>
              <a:rPr lang="en-US" altLang="zh-CN" dirty="0" smtClean="0"/>
              <a:t>-1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892202" cy="5143536"/>
          </a:xfrm>
        </p:spPr>
        <p:txBody>
          <a:bodyPr/>
          <a:lstStyle/>
          <a:p>
            <a:r>
              <a:rPr lang="zh-CN" altLang="en-US" dirty="0" smtClean="0"/>
              <a:t>训练要点</a:t>
            </a:r>
            <a:endParaRPr lang="en-US" altLang="zh-CN" dirty="0" smtClean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 err="1"/>
              <a:t>nav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等结构元素</a:t>
            </a:r>
            <a:r>
              <a:rPr lang="zh-CN" altLang="en-US" dirty="0" smtClean="0"/>
              <a:t>布局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布局</a:t>
            </a:r>
            <a:r>
              <a:rPr lang="zh-CN" altLang="en-US" dirty="0" smtClean="0"/>
              <a:t>页面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background</a:t>
            </a:r>
            <a:r>
              <a:rPr lang="zh-CN" altLang="en-US" dirty="0"/>
              <a:t>设置背景</a:t>
            </a:r>
            <a:r>
              <a:rPr lang="zh-CN" altLang="en-US" dirty="0" smtClean="0"/>
              <a:t>图像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padding</a:t>
            </a:r>
            <a:r>
              <a:rPr lang="zh-CN" altLang="en-US" dirty="0"/>
              <a:t>和</a:t>
            </a:r>
            <a:r>
              <a:rPr lang="en-US" altLang="zh-CN" dirty="0"/>
              <a:t>margin</a:t>
            </a:r>
            <a:r>
              <a:rPr lang="zh-CN" altLang="en-US" dirty="0"/>
              <a:t>设置网页元素</a:t>
            </a:r>
            <a:r>
              <a:rPr lang="zh-CN" altLang="en-US" dirty="0" smtClean="0"/>
              <a:t>的内边</a:t>
            </a:r>
            <a:r>
              <a:rPr lang="zh-CN" altLang="en-US"/>
              <a:t>距</a:t>
            </a:r>
            <a:r>
              <a:rPr lang="zh-CN" altLang="en-US" smtClean="0"/>
              <a:t>和外边</a:t>
            </a:r>
            <a:r>
              <a:rPr lang="zh-CN" altLang="en-US" dirty="0" smtClean="0"/>
              <a:t>距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</a:t>
            </a:r>
          </a:p>
          <a:p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31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72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491880" y="285728"/>
            <a:ext cx="5472733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制作京东登录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3-2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04170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页面宽度</a:t>
            </a:r>
            <a:r>
              <a:rPr lang="zh-CN" altLang="en-US" dirty="0"/>
              <a:t>为</a:t>
            </a:r>
            <a:r>
              <a:rPr lang="en-US" altLang="zh-CN" dirty="0"/>
              <a:t>990px</a:t>
            </a:r>
            <a:r>
              <a:rPr lang="zh-CN" altLang="en-US" dirty="0"/>
              <a:t>，水平居中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头部</a:t>
            </a:r>
            <a:r>
              <a:rPr lang="en-US" altLang="zh-CN" dirty="0" smtClean="0"/>
              <a:t>logo</a:t>
            </a:r>
            <a:r>
              <a:rPr lang="zh-CN" altLang="en-US" dirty="0"/>
              <a:t>图和文字“欢迎登录”，使用浮动和盒子模型进行</a:t>
            </a:r>
            <a:r>
              <a:rPr lang="zh-CN" altLang="en-US" dirty="0" smtClean="0"/>
              <a:t>排版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表单元素布局京东会员登录小</a:t>
            </a:r>
            <a:r>
              <a:rPr lang="zh-CN" altLang="en-US" dirty="0" smtClean="0"/>
              <a:t>窗口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143690" y="6309320"/>
            <a:ext cx="2714625" cy="428625"/>
            <a:chOff x="3143240" y="5143512"/>
            <a:chExt cx="2714644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3962396" y="5187962"/>
              <a:ext cx="1647837" cy="33972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讲解需求说明</a:t>
              </a:r>
            </a:p>
          </p:txBody>
        </p:sp>
      </p:grpSp>
      <p:pic>
        <p:nvPicPr>
          <p:cNvPr id="15" name="Picture 2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05046"/>
            <a:ext cx="4687549" cy="268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58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347864" y="285728"/>
            <a:ext cx="5616749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 smtClean="0"/>
              <a:t>3-3</a:t>
            </a:r>
            <a:endParaRPr lang="zh-CN" altLang="en-US" dirty="0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实现思路</a:t>
            </a:r>
            <a:endParaRPr lang="en-US" altLang="zh-CN" dirty="0" smtClean="0"/>
          </a:p>
          <a:p>
            <a:pPr lvl="1"/>
            <a:r>
              <a:rPr lang="zh-CN" altLang="zh-CN" dirty="0"/>
              <a:t>中间主体部分的</a:t>
            </a:r>
            <a:r>
              <a:rPr lang="zh-CN" altLang="zh-CN" dirty="0" smtClean="0"/>
              <a:t>结构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中间部</a:t>
            </a:r>
            <a:r>
              <a:rPr lang="zh-CN" altLang="en-US" dirty="0"/>
              <a:t>分</a:t>
            </a:r>
            <a:r>
              <a:rPr lang="zh-CN" altLang="en-US" dirty="0" smtClean="0"/>
              <a:t>背景全</a:t>
            </a:r>
            <a:r>
              <a:rPr lang="zh-CN" altLang="en-US" dirty="0"/>
              <a:t>屏</a:t>
            </a:r>
            <a:r>
              <a:rPr lang="zh-CN" altLang="en-US" dirty="0" smtClean="0"/>
              <a:t>显示，内容部分宽度</a:t>
            </a:r>
            <a:r>
              <a:rPr lang="en-US" altLang="zh-CN" dirty="0" smtClean="0"/>
              <a:t>990px</a:t>
            </a:r>
            <a:r>
              <a:rPr lang="zh-CN" altLang="en-US" dirty="0"/>
              <a:t>且居中显示，</a:t>
            </a:r>
            <a:r>
              <a:rPr lang="en-US" altLang="zh-CN" dirty="0"/>
              <a:t>content</a:t>
            </a:r>
            <a:r>
              <a:rPr lang="zh-CN" altLang="en-US" dirty="0"/>
              <a:t>层用来设置红色背景颜色，</a:t>
            </a:r>
            <a:r>
              <a:rPr lang="en-US" altLang="zh-CN" dirty="0"/>
              <a:t>wrap</a:t>
            </a:r>
            <a:r>
              <a:rPr lang="zh-CN" altLang="en-US" dirty="0"/>
              <a:t>层用来设置宽度</a:t>
            </a:r>
            <a:r>
              <a:rPr lang="en-US" altLang="zh-CN" dirty="0"/>
              <a:t>990px</a:t>
            </a:r>
            <a:r>
              <a:rPr lang="zh-CN" altLang="en-US" dirty="0"/>
              <a:t>居中显示，</a:t>
            </a:r>
            <a:r>
              <a:rPr lang="en-US" altLang="zh-CN" dirty="0"/>
              <a:t>login-box</a:t>
            </a:r>
            <a:r>
              <a:rPr lang="zh-CN" altLang="en-US" dirty="0"/>
              <a:t>层用来设置大图背景，</a:t>
            </a:r>
            <a:r>
              <a:rPr lang="en-US" altLang="zh-CN" dirty="0"/>
              <a:t>login-form</a:t>
            </a:r>
            <a:r>
              <a:rPr lang="zh-CN" altLang="en-US" dirty="0"/>
              <a:t>用来设置表单登录的位置、宽度等</a:t>
            </a:r>
            <a:endParaRPr lang="en-US" altLang="zh-CN" dirty="0" smtClean="0"/>
          </a:p>
        </p:txBody>
      </p:sp>
      <p:grpSp>
        <p:nvGrpSpPr>
          <p:cNvPr id="23" name="组合 22"/>
          <p:cNvGrpSpPr/>
          <p:nvPr/>
        </p:nvGrpSpPr>
        <p:grpSpPr>
          <a:xfrm>
            <a:off x="85605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9" name="组合 17"/>
          <p:cNvGrpSpPr>
            <a:grpSpLocks/>
          </p:cNvGrpSpPr>
          <p:nvPr/>
        </p:nvGrpSpPr>
        <p:grpSpPr bwMode="auto">
          <a:xfrm>
            <a:off x="4211960" y="6383337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1527940" y="2176197"/>
            <a:ext cx="6860484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&lt;article class="content"&gt;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&lt;div class="wrap"&gt;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&lt;div class="login-box"&gt;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&lt;div class="login-form"&gt;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&lt;h2&gt;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京东会员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立即注册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&lt;/a&gt;&lt;/h2&gt;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&lt;form action="" method="post" id="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loginForm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33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4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34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1960" y="285728"/>
            <a:ext cx="4752652" cy="523220"/>
          </a:xfrm>
        </p:spPr>
        <p:txBody>
          <a:bodyPr/>
          <a:lstStyle/>
          <a:p>
            <a:r>
              <a:rPr lang="en-US" altLang="zh-CN" dirty="0" smtClean="0"/>
              <a:t>inline-block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的</a:t>
            </a:r>
            <a:r>
              <a:rPr lang="zh-CN" altLang="en-US" dirty="0"/>
              <a:t>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display:inline-block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让元素排在一行，并且支持宽度和高度，代码实现起来</a:t>
            </a:r>
            <a:r>
              <a:rPr lang="zh-CN" altLang="en-US" dirty="0" smtClean="0"/>
              <a:t>方便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位置</a:t>
            </a:r>
            <a:r>
              <a:rPr lang="zh-CN" altLang="zh-CN" dirty="0"/>
              <a:t>方向不可控制，会解析</a:t>
            </a:r>
            <a:r>
              <a:rPr lang="zh-CN" altLang="zh-CN" dirty="0" smtClean="0"/>
              <a:t>空格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IE </a:t>
            </a:r>
            <a:r>
              <a:rPr lang="en-US" altLang="zh-CN" dirty="0"/>
              <a:t>6</a:t>
            </a:r>
            <a:r>
              <a:rPr lang="zh-CN" altLang="zh-CN" dirty="0"/>
              <a:t>、</a:t>
            </a:r>
            <a:r>
              <a:rPr lang="en-US" altLang="zh-CN" dirty="0"/>
              <a:t>IE 7</a:t>
            </a:r>
            <a:r>
              <a:rPr lang="zh-CN" altLang="zh-CN" dirty="0" smtClean="0"/>
              <a:t>上不</a:t>
            </a:r>
            <a:r>
              <a:rPr lang="zh-CN" altLang="zh-CN" dirty="0"/>
              <a:t>支持</a:t>
            </a:r>
            <a:endParaRPr lang="en-US" altLang="zh-CN" dirty="0"/>
          </a:p>
          <a:p>
            <a:r>
              <a:rPr lang="en-US" altLang="zh-CN" dirty="0" smtClean="0"/>
              <a:t>float </a:t>
            </a:r>
          </a:p>
          <a:p>
            <a:pPr lvl="1"/>
            <a:r>
              <a:rPr lang="zh-CN" altLang="en-US" dirty="0"/>
              <a:t>可以让元素排在一行并且支持宽度和高度，可以决定排列方向</a:t>
            </a:r>
            <a:endParaRPr lang="en-US" altLang="zh-CN" dirty="0"/>
          </a:p>
          <a:p>
            <a:pPr lvl="1"/>
            <a:r>
              <a:rPr lang="en-US" altLang="zh-CN" dirty="0" smtClean="0"/>
              <a:t>float </a:t>
            </a:r>
            <a:r>
              <a:rPr lang="zh-CN" altLang="zh-CN" dirty="0"/>
              <a:t>浮动以后元素脱离文档流，会对周围元素产生影响，必须在它的父级上添加清除浮动的样式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5362" name="Picture 2" descr="C:\Users\yaling.he\Desktop\Chapter07截图\Chapter07截图\Chapter07截图\图7.35  inline-block会解析空格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3" y="3429000"/>
            <a:ext cx="3340635" cy="30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35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3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7715250" y="274638"/>
            <a:ext cx="971550" cy="582612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总结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2153090" y="1399450"/>
            <a:ext cx="5014913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 </a:t>
            </a:r>
            <a:r>
              <a:rPr lang="zh-CN" altLang="en-US" sz="2000" b="1" dirty="0" smtClean="0">
                <a:ea typeface="微软雅黑" pitchFamily="34" charset="-122"/>
                <a:cs typeface="Arial" charset="0"/>
              </a:rPr>
              <a:t>网页布局</a:t>
            </a:r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20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display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属性</a:t>
            </a:r>
            <a:endParaRPr lang="en-US" altLang="zh-CN" sz="20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20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浮动属性</a:t>
            </a:r>
            <a:endParaRPr lang="en-US" altLang="zh-CN" sz="20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2000" b="1" dirty="0" smtClean="0">
                <a:ea typeface="微软雅黑" pitchFamily="34" charset="-122"/>
                <a:cs typeface="Arial" charset="0"/>
              </a:rPr>
              <a:t>清除浮动</a:t>
            </a:r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nl-NL" altLang="zh-CN" sz="2000" b="1" dirty="0">
                <a:ea typeface="微软雅黑" pitchFamily="34" charset="-122"/>
                <a:cs typeface="Arial" charset="0"/>
              </a:rPr>
              <a:t>inline-block</a:t>
            </a:r>
            <a:r>
              <a:rPr lang="zh-CN" altLang="zh-CN" sz="2000" b="1" dirty="0">
                <a:ea typeface="微软雅黑" pitchFamily="34" charset="-122"/>
                <a:cs typeface="Arial" charset="0"/>
              </a:rPr>
              <a:t>和浮动</a:t>
            </a:r>
            <a:endParaRPr lang="zh-CN" altLang="en-US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70660" name="AutoShape 3"/>
          <p:cNvSpPr>
            <a:spLocks/>
          </p:cNvSpPr>
          <p:nvPr/>
        </p:nvSpPr>
        <p:spPr bwMode="auto">
          <a:xfrm>
            <a:off x="3635895" y="2101450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3504434" y="1205339"/>
            <a:ext cx="37703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常见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的网页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布局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标准文档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流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70662" name="TextBox 12"/>
          <p:cNvSpPr txBox="1">
            <a:spLocks noChangeArrowheads="1"/>
          </p:cNvSpPr>
          <p:nvPr/>
        </p:nvSpPr>
        <p:spPr bwMode="auto">
          <a:xfrm>
            <a:off x="3772819" y="2063750"/>
            <a:ext cx="20272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b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lock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i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nline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i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nline-bloc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none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70663" name="AutoShape 3"/>
          <p:cNvSpPr>
            <a:spLocks/>
          </p:cNvSpPr>
          <p:nvPr/>
        </p:nvSpPr>
        <p:spPr bwMode="auto">
          <a:xfrm>
            <a:off x="3411754" y="1320403"/>
            <a:ext cx="99110" cy="66843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8818" y="3434816"/>
            <a:ext cx="1819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浮动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70665" name="AutoShape 3"/>
          <p:cNvSpPr>
            <a:spLocks/>
          </p:cNvSpPr>
          <p:nvPr/>
        </p:nvSpPr>
        <p:spPr bwMode="auto">
          <a:xfrm>
            <a:off x="1836738" y="1320403"/>
            <a:ext cx="503014" cy="4628877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3323126" y="3037554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3447390" y="3071862"/>
            <a:ext cx="2027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左浮动 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右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浮动 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不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浮动 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none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15" name="AutoShape 3"/>
          <p:cNvSpPr>
            <a:spLocks/>
          </p:cNvSpPr>
          <p:nvPr/>
        </p:nvSpPr>
        <p:spPr bwMode="auto">
          <a:xfrm>
            <a:off x="3254664" y="4191644"/>
            <a:ext cx="157090" cy="11815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3393065" y="4136790"/>
            <a:ext cx="251285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c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lear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属性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解决父级边框塌陷的方法</a:t>
            </a: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4411452" y="393305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4554304" y="3849330"/>
            <a:ext cx="3770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清除左边浮动 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left</a:t>
            </a:r>
          </a:p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清除右边浮动 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right</a:t>
            </a:r>
          </a:p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清除两侧浮动 </a:t>
            </a:r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both</a:t>
            </a:r>
          </a:p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不清除浮动    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none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19" name="AutoShape 3"/>
          <p:cNvSpPr>
            <a:spLocks/>
          </p:cNvSpPr>
          <p:nvPr/>
        </p:nvSpPr>
        <p:spPr bwMode="auto">
          <a:xfrm>
            <a:off x="5728630" y="487360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5905922" y="4797152"/>
            <a:ext cx="3770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浮动元素后面加空</a:t>
            </a:r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div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设置父元素的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高度</a:t>
            </a:r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父级添加</a:t>
            </a:r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overflow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属性</a:t>
            </a:r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父级添加伪类</a:t>
            </a:r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after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36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6443663" y="285750"/>
            <a:ext cx="2520950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相关学习资源</a:t>
            </a:r>
          </a:p>
        </p:txBody>
      </p:sp>
      <p:sp>
        <p:nvSpPr>
          <p:cNvPr id="9" name="矩形 8"/>
          <p:cNvSpPr/>
          <p:nvPr/>
        </p:nvSpPr>
        <p:spPr>
          <a:xfrm>
            <a:off x="2269332" y="3432175"/>
            <a:ext cx="4912766" cy="571500"/>
          </a:xfrm>
          <a:prstGeom prst="rect">
            <a:avLst/>
          </a:prstGeom>
          <a:solidFill>
            <a:schemeClr val="bg1"/>
          </a:solidFill>
          <a:ln cap="sq" cmpd="dbl">
            <a:solidFill>
              <a:srgbClr val="0070C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2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学习平台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2395538" y="2276475"/>
            <a:ext cx="4696742" cy="571500"/>
          </a:xfrm>
          <a:prstGeom prst="rect">
            <a:avLst/>
          </a:prstGeom>
          <a:solidFill>
            <a:schemeClr val="bg1"/>
          </a:solidFill>
          <a:ln cap="sq" cmpd="dbl">
            <a:solidFill>
              <a:srgbClr val="0070C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200" b="1" dirty="0">
                <a:solidFill>
                  <a:srgbClr val="0F3D3B"/>
                </a:solidFill>
                <a:latin typeface="微软雅黑" pitchFamily="34" charset="-122"/>
                <a:ea typeface="微软雅黑" pitchFamily="34" charset="-122"/>
              </a:rPr>
              <a:t>学生用书</a:t>
            </a:r>
          </a:p>
        </p:txBody>
      </p:sp>
      <p:sp>
        <p:nvSpPr>
          <p:cNvPr id="14" name="矩形 13"/>
          <p:cNvSpPr/>
          <p:nvPr/>
        </p:nvSpPr>
        <p:spPr>
          <a:xfrm>
            <a:off x="2393950" y="2848253"/>
            <a:ext cx="4698330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742950" lvl="1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语言和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开发商业站点</a:t>
            </a:r>
            <a:r>
              <a:rPr lang="en-US" altLang="zh-CN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》</a:t>
            </a:r>
            <a:endParaRPr lang="en-US" altLang="zh-CN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67744" y="4003953"/>
            <a:ext cx="4914354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85750" indent="-2857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“使用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语言和</a:t>
            </a:r>
            <a:r>
              <a:rPr lang="en-US" altLang="zh-CN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开发商业站点”课程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37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7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4368" y="285728"/>
            <a:ext cx="1080244" cy="523220"/>
          </a:xfrm>
        </p:spPr>
        <p:txBody>
          <a:bodyPr/>
          <a:lstStyle/>
          <a:p>
            <a:r>
              <a:rPr lang="zh-CN" altLang="en-US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课后作业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 smtClean="0"/>
          </a:p>
          <a:p>
            <a:pPr lvl="0"/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1"/>
            <a:r>
              <a:rPr lang="zh-CN" altLang="en-US" dirty="0"/>
              <a:t>预习下一章学生用书，完成预习作业</a:t>
            </a:r>
            <a:endParaRPr lang="en-US" altLang="zh-CN" dirty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</a:t>
            </a:r>
            <a:r>
              <a:rPr lang="en-US" altLang="zh-CN" dirty="0"/>
              <a:t>position</a:t>
            </a:r>
            <a:r>
              <a:rPr lang="zh-CN" altLang="en-US" dirty="0"/>
              <a:t>属性值</a:t>
            </a:r>
            <a:r>
              <a:rPr lang="en-US" altLang="zh-CN" dirty="0"/>
              <a:t>absolute</a:t>
            </a:r>
            <a:r>
              <a:rPr lang="zh-CN" altLang="en-US" dirty="0"/>
              <a:t>表示什么定位？</a:t>
            </a:r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中使用什么方式可以设置网页元素的透明度？</a:t>
            </a:r>
          </a:p>
          <a:p>
            <a:pPr lvl="2"/>
            <a:r>
              <a:rPr lang="zh-CN" altLang="en-US" dirty="0" smtClean="0"/>
              <a:t>在</a:t>
            </a:r>
            <a:r>
              <a:rPr lang="zh-CN" altLang="en-US" dirty="0"/>
              <a:t>网页中</a:t>
            </a:r>
            <a:r>
              <a:rPr lang="en-US" altLang="zh-CN" dirty="0"/>
              <a:t>z-index</a:t>
            </a:r>
            <a:r>
              <a:rPr lang="zh-CN" altLang="en-US" dirty="0"/>
              <a:t>对没有设置定位的网页元素有效</a:t>
            </a:r>
            <a:r>
              <a:rPr lang="zh-CN" altLang="en-US" dirty="0" smtClean="0"/>
              <a:t>吗？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描述不同定位在网页中的使用场景</a:t>
            </a:r>
            <a:endParaRPr lang="zh-CN" altLang="en-US" dirty="0"/>
          </a:p>
          <a:p>
            <a:pPr lvl="2"/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38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2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 descr="s1--面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21" descr="教育改变生活毛笔字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2163763"/>
            <a:ext cx="6535738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11" descr="彩色1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28613"/>
            <a:ext cx="1785937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5857875" y="6000750"/>
            <a:ext cx="2492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ACCP8.0</a:t>
            </a:r>
          </a:p>
          <a:p>
            <a:pPr eaLnBrk="1" hangingPunct="1">
              <a:lnSpc>
                <a:spcPts val="1500"/>
              </a:lnSpc>
            </a:pPr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职业教育研究院</a:t>
            </a:r>
            <a:endParaRPr lang="en-US" altLang="zh-CN" sz="1000" b="1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1500"/>
              </a:lnSpc>
            </a:pPr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北京阿博泰克北大青鸟信息技术有限公司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39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7308304" y="285728"/>
            <a:ext cx="1656308" cy="523220"/>
          </a:xfrm>
        </p:spPr>
        <p:txBody>
          <a:bodyPr/>
          <a:lstStyle/>
          <a:p>
            <a:r>
              <a:rPr lang="zh-CN" altLang="en-US" smtClean="0"/>
              <a:t>本章任务</a:t>
            </a:r>
            <a:endParaRPr lang="zh-CN" altLang="en-US" dirty="0" smtClean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QQ</a:t>
            </a:r>
            <a:r>
              <a:rPr lang="zh-CN" altLang="en-US" dirty="0"/>
              <a:t>会员页面导航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电视剧详情列表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京东商城登录页面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彩妆热卖产品列表</a:t>
            </a:r>
          </a:p>
        </p:txBody>
      </p: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5" y="1988840"/>
            <a:ext cx="7562174" cy="5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21  电视剧详情列表页面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5" y="2268271"/>
            <a:ext cx="3725727" cy="412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73" y="2862331"/>
            <a:ext cx="6197828" cy="35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7截图\Chapter07截图\Chapter07截图\图7.38  彩妆热卖产品列表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2" y="3429000"/>
            <a:ext cx="3917100" cy="32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91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286644" y="285728"/>
            <a:ext cx="1677968" cy="523220"/>
          </a:xfrm>
        </p:spPr>
        <p:txBody>
          <a:bodyPr/>
          <a:lstStyle/>
          <a:p>
            <a:r>
              <a:rPr lang="zh-CN" altLang="en-US" smtClean="0"/>
              <a:t>本章目标</a:t>
            </a:r>
            <a:endParaRPr lang="zh-CN" altLang="en-US" dirty="0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会使用</a:t>
            </a:r>
            <a:r>
              <a:rPr lang="en-US" altLang="zh-CN" dirty="0"/>
              <a:t>display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 smtClean="0"/>
              <a:t>会</a:t>
            </a:r>
            <a:r>
              <a:rPr lang="zh-CN" altLang="en-US" dirty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 smtClean="0"/>
              <a:t>会</a:t>
            </a:r>
            <a:r>
              <a:rPr lang="zh-CN" altLang="en-US" dirty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属性创建横向多列布局</a:t>
            </a:r>
          </a:p>
          <a:p>
            <a:r>
              <a:rPr lang="zh-CN" altLang="en-US" dirty="0" smtClean="0"/>
              <a:t>会</a:t>
            </a:r>
            <a:r>
              <a:rPr lang="zh-CN" altLang="en-US" dirty="0"/>
              <a:t>使用四种防止父级边框塌陷的清除浮动的方法</a:t>
            </a:r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0080" y="2132856"/>
            <a:ext cx="643477" cy="648334"/>
          </a:xfrm>
          <a:prstGeom prst="rect">
            <a:avLst/>
          </a:prstGeom>
          <a:noFill/>
        </p:spPr>
      </p:pic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9177" y="1556792"/>
            <a:ext cx="714380" cy="719772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980728"/>
            <a:ext cx="714380" cy="719772"/>
          </a:xfrm>
          <a:prstGeom prst="rect">
            <a:avLst/>
          </a:prstGeom>
          <a:noFill/>
        </p:spPr>
      </p:pic>
      <p:pic>
        <p:nvPicPr>
          <p:cNvPr id="15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6416" y="2516875"/>
            <a:ext cx="643477" cy="648334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4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6429388" y="285728"/>
            <a:ext cx="2535224" cy="523220"/>
          </a:xfrm>
        </p:spPr>
        <p:txBody>
          <a:bodyPr/>
          <a:lstStyle/>
          <a:p>
            <a:r>
              <a:rPr lang="zh-CN" altLang="en-US" dirty="0" smtClean="0"/>
              <a:t>常见网页布局</a:t>
            </a:r>
          </a:p>
        </p:txBody>
      </p:sp>
      <p:pic>
        <p:nvPicPr>
          <p:cNvPr id="18" name="内容占位符 17" descr="7－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927" y="1082698"/>
            <a:ext cx="6043775" cy="5370043"/>
          </a:xfrm>
        </p:spPr>
      </p:pic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571472" y="1928802"/>
            <a:ext cx="6072230" cy="40005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71472" y="1071546"/>
            <a:ext cx="6072230" cy="78581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571472" y="6000768"/>
            <a:ext cx="6072230" cy="500066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9" name="线形标注 1 28"/>
          <p:cNvSpPr/>
          <p:nvPr/>
        </p:nvSpPr>
        <p:spPr bwMode="auto">
          <a:xfrm flipH="1">
            <a:off x="7286644" y="1071546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0" name="线形标注 1 29"/>
          <p:cNvSpPr/>
          <p:nvPr/>
        </p:nvSpPr>
        <p:spPr bwMode="auto">
          <a:xfrm flipH="1">
            <a:off x="7286644" y="3071810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主体内容</a:t>
            </a:r>
          </a:p>
        </p:txBody>
      </p:sp>
      <p:sp>
        <p:nvSpPr>
          <p:cNvPr id="31" name="线形标注 1 30"/>
          <p:cNvSpPr/>
          <p:nvPr/>
        </p:nvSpPr>
        <p:spPr bwMode="auto">
          <a:xfrm flipH="1">
            <a:off x="7286644" y="5857892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pic>
        <p:nvPicPr>
          <p:cNvPr id="32" name="图片 31" descr="7－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04" y="1061239"/>
            <a:ext cx="6027592" cy="5500726"/>
          </a:xfrm>
          <a:prstGeom prst="rect">
            <a:avLst/>
          </a:prstGeom>
        </p:spPr>
      </p:pic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1164066" y="1065576"/>
            <a:ext cx="6072230" cy="1285884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1164066" y="2422898"/>
            <a:ext cx="1143008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2378512" y="2422898"/>
            <a:ext cx="4857784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1164066" y="6137674"/>
            <a:ext cx="6072230" cy="4286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7" name="线形标注 1 36"/>
          <p:cNvSpPr/>
          <p:nvPr/>
        </p:nvSpPr>
        <p:spPr bwMode="auto">
          <a:xfrm flipH="1">
            <a:off x="7715272" y="107154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8" name="线形标注 1 37"/>
          <p:cNvSpPr/>
          <p:nvPr/>
        </p:nvSpPr>
        <p:spPr bwMode="auto">
          <a:xfrm flipH="1">
            <a:off x="71406" y="2000240"/>
            <a:ext cx="857288" cy="642942"/>
          </a:xfrm>
          <a:prstGeom prst="borderCallout1">
            <a:avLst>
              <a:gd name="adj1" fmla="val 50602"/>
              <a:gd name="adj2" fmla="val 230"/>
              <a:gd name="adj3" fmla="val 139908"/>
              <a:gd name="adj4" fmla="val -2374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左侧</a:t>
            </a:r>
            <a:endParaRPr lang="en-US" altLang="zh-CN" b="1" kern="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链接</a:t>
            </a:r>
          </a:p>
        </p:txBody>
      </p:sp>
      <p:sp>
        <p:nvSpPr>
          <p:cNvPr id="39" name="线形标注 1 38"/>
          <p:cNvSpPr/>
          <p:nvPr/>
        </p:nvSpPr>
        <p:spPr bwMode="auto">
          <a:xfrm flipH="1">
            <a:off x="7715272" y="250030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右侧内容</a:t>
            </a:r>
          </a:p>
        </p:txBody>
      </p:sp>
      <p:sp>
        <p:nvSpPr>
          <p:cNvPr id="40" name="线形标注 1 39"/>
          <p:cNvSpPr/>
          <p:nvPr/>
        </p:nvSpPr>
        <p:spPr bwMode="auto">
          <a:xfrm flipH="1">
            <a:off x="7715272" y="5786454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sp>
        <p:nvSpPr>
          <p:cNvPr id="20" name="线形标注 1 19"/>
          <p:cNvSpPr/>
          <p:nvPr/>
        </p:nvSpPr>
        <p:spPr bwMode="auto">
          <a:xfrm flipH="1">
            <a:off x="2714612" y="214290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1-3-1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1" name="线形标注 1 20"/>
          <p:cNvSpPr/>
          <p:nvPr/>
        </p:nvSpPr>
        <p:spPr bwMode="auto">
          <a:xfrm flipH="1">
            <a:off x="4000496" y="71414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1-2-1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3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0" grpId="0" animBg="1"/>
      <p:bldP spid="20" grpId="1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300192" y="70285"/>
            <a:ext cx="2664420" cy="954107"/>
          </a:xfrm>
        </p:spPr>
        <p:txBody>
          <a:bodyPr/>
          <a:lstStyle/>
          <a:p>
            <a:r>
              <a:rPr lang="zh-CN" altLang="en-US" dirty="0" smtClean="0"/>
              <a:t>标准文档流</a:t>
            </a:r>
            <a:r>
              <a:rPr lang="en-US" altLang="zh-CN" dirty="0" smtClean="0"/>
              <a:t>2-1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1026" name="Picture 2" descr="C:\Users\yaling.he\Desktop\Chapter07截图\Chapter07截图\Chapter07截图\图7.2  三栏布局页面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" y="1951229"/>
            <a:ext cx="5184576" cy="4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3  没有排版的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44" y="879933"/>
            <a:ext cx="3470792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线形标注 1 21"/>
          <p:cNvSpPr/>
          <p:nvPr/>
        </p:nvSpPr>
        <p:spPr bwMode="auto">
          <a:xfrm flipH="1">
            <a:off x="1979712" y="802895"/>
            <a:ext cx="941534" cy="642942"/>
          </a:xfrm>
          <a:prstGeom prst="borderCallout1">
            <a:avLst>
              <a:gd name="adj1" fmla="val 186431"/>
              <a:gd name="adj2" fmla="val 45114"/>
              <a:gd name="adj3" fmla="val 92480"/>
              <a:gd name="adj4" fmla="val 5344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排版后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线形标注 1 22"/>
          <p:cNvSpPr/>
          <p:nvPr/>
        </p:nvSpPr>
        <p:spPr bwMode="auto">
          <a:xfrm flipH="1">
            <a:off x="6706106" y="2636912"/>
            <a:ext cx="1055484" cy="642942"/>
          </a:xfrm>
          <a:prstGeom prst="borderCallout1">
            <a:avLst>
              <a:gd name="adj1" fmla="val 65640"/>
              <a:gd name="adj2" fmla="val 164928"/>
              <a:gd name="adj3" fmla="val 51567"/>
              <a:gd name="adj4" fmla="val 9825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未排版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线形标注 1 24"/>
          <p:cNvSpPr/>
          <p:nvPr/>
        </p:nvSpPr>
        <p:spPr bwMode="auto">
          <a:xfrm flipH="1">
            <a:off x="6639411" y="3429000"/>
            <a:ext cx="2085566" cy="2554296"/>
          </a:xfrm>
          <a:prstGeom prst="borderCallout1">
            <a:avLst>
              <a:gd name="adj1" fmla="val 46158"/>
              <a:gd name="adj2" fmla="val 103560"/>
              <a:gd name="adj3" fmla="val -10321"/>
              <a:gd name="adj4" fmla="val 12833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rgbClr val="FF0000"/>
                </a:solidFill>
                <a:latin typeface="+mn-ea"/>
                <a:ea typeface="+mn-ea"/>
              </a:rPr>
              <a:t>标准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b="1" kern="0" dirty="0" smtClean="0">
                <a:solidFill>
                  <a:srgbClr val="FF0000"/>
                </a:solidFill>
                <a:latin typeface="+mn-ea"/>
                <a:ea typeface="+mn-ea"/>
              </a:rPr>
              <a:t>流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：指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元素根据块元素或行内元素的特性按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从上到下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从左到右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的方式自然排列。这也是元素默认的排列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方式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4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300192" y="70285"/>
            <a:ext cx="2664420" cy="954107"/>
          </a:xfrm>
        </p:spPr>
        <p:txBody>
          <a:bodyPr/>
          <a:lstStyle/>
          <a:p>
            <a:r>
              <a:rPr lang="zh-CN" altLang="en-US" dirty="0" smtClean="0"/>
              <a:t>标准文档流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标准文档流组成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块级元素（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&lt;h1&gt;…&lt;h6&gt;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&lt;p&gt;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&lt;div&gt;</a:t>
            </a:r>
            <a:r>
              <a:rPr lang="zh-CN" altLang="en-US" dirty="0" smtClean="0"/>
              <a:t>、列表</a:t>
            </a:r>
          </a:p>
          <a:p>
            <a:pPr lvl="1"/>
            <a:r>
              <a:rPr lang="zh-CN" altLang="en-US" dirty="0" smtClean="0"/>
              <a:t>内联元素（</a:t>
            </a:r>
            <a:r>
              <a:rPr lang="en-US" altLang="zh-CN" dirty="0" smtClean="0"/>
              <a:t>inline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&lt;span&gt;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&lt;a&gt;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/&gt;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&lt;strong&gt;...</a:t>
            </a:r>
            <a:endParaRPr lang="zh-CN" altLang="en-US" dirty="0" smtClean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72983" y="4286262"/>
            <a:ext cx="843709" cy="400110"/>
            <a:chOff x="3786182" y="3143248"/>
            <a:chExt cx="843709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3929058" y="3143248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9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9" name="组合 8"/>
          <p:cNvGrpSpPr/>
          <p:nvPr/>
        </p:nvGrpSpPr>
        <p:grpSpPr>
          <a:xfrm>
            <a:off x="1214414" y="4606147"/>
            <a:ext cx="6143668" cy="1323183"/>
            <a:chOff x="1214414" y="4606147"/>
            <a:chExt cx="6143668" cy="1323183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1214414" y="4786328"/>
              <a:ext cx="6143668" cy="1143002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内联标签可以包含于块级标签中，成为它的子元素，而反过来则不成立</a:t>
              </a: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gray">
            <a:xfrm>
              <a:off x="7000894" y="460614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0152" y="70285"/>
            <a:ext cx="3024460" cy="954107"/>
          </a:xfrm>
        </p:spPr>
        <p:txBody>
          <a:bodyPr/>
          <a:lstStyle/>
          <a:p>
            <a:r>
              <a:rPr lang="en-US" altLang="zh-CN" dirty="0" smtClean="0"/>
              <a:t> display</a:t>
            </a:r>
            <a:r>
              <a:rPr lang="zh-CN" altLang="en-US" dirty="0" smtClean="0"/>
              <a:t>属性</a:t>
            </a:r>
            <a:r>
              <a:rPr lang="en-US" altLang="zh-CN" dirty="0" smtClean="0"/>
              <a:t>2-1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88562"/>
              </p:ext>
            </p:extLst>
          </p:nvPr>
        </p:nvGraphicFramePr>
        <p:xfrm>
          <a:off x="683568" y="1268760"/>
          <a:ext cx="8001056" cy="278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966"/>
                <a:gridCol w="6447090"/>
              </a:tblGrid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块级元素的默认值，元素会被显示为块级元素，该元素前后会带有换行符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内联元素的默认值。元素会被显示为内联元素，该元素前后没有换行符</a:t>
                      </a: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inline-block</a:t>
                      </a:r>
                      <a:endParaRPr kumimoji="0" 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行内块元素，元素既</a:t>
                      </a:r>
                      <a:r>
                        <a:rPr kumimoji="0" 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具有</a:t>
                      </a: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</a:t>
                      </a:r>
                      <a:r>
                        <a:rPr kumimoji="0" 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的特性，也具有块元素的</a:t>
                      </a:r>
                      <a:r>
                        <a:rPr kumimoji="0" 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特性</a:t>
                      </a:r>
                      <a:endParaRPr kumimoji="0" 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设置元素不会被显示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2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cmpd="sng">
          <a:solidFill>
            <a:schemeClr val="accent5">
              <a:lumMod val="50000"/>
            </a:schemeClr>
          </a:solidFill>
          <a:headEnd type="none"/>
          <a:tailEnd type="triangle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prstMaterial="dkEdge">
          <a:bevelT w="0" h="0"/>
          <a:contourClr>
            <a:schemeClr val="accent1">
              <a:satMod val="110000"/>
            </a:schemeClr>
          </a:contourClr>
        </a:sp3d>
      </a:spPr>
      <a:bodyPr/>
      <a:lstStyle>
        <a:defPPr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7678</TotalTime>
  <Words>2899</Words>
  <Application>Microsoft Office PowerPoint</Application>
  <PresentationFormat>全屏显示(4:3)</PresentationFormat>
  <Paragraphs>524</Paragraphs>
  <Slides>39</Slides>
  <Notes>36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模板</vt:lpstr>
      <vt:lpstr>第七章 浮动</vt:lpstr>
      <vt:lpstr>预习检查</vt:lpstr>
      <vt:lpstr>回顾与作业点评</vt:lpstr>
      <vt:lpstr>本章任务</vt:lpstr>
      <vt:lpstr>本章目标</vt:lpstr>
      <vt:lpstr>常见网页布局</vt:lpstr>
      <vt:lpstr>标准文档流2-1</vt:lpstr>
      <vt:lpstr>标准文档流2-2</vt:lpstr>
      <vt:lpstr> display属性2-1</vt:lpstr>
      <vt:lpstr>display属性2-2</vt:lpstr>
      <vt:lpstr> display特性</vt:lpstr>
      <vt:lpstr>学员操作—制作QQ会员页面导航</vt:lpstr>
      <vt:lpstr>共性问题集中讲解</vt:lpstr>
      <vt:lpstr>块元素排在一行的方法</vt:lpstr>
      <vt:lpstr>浮动</vt:lpstr>
      <vt:lpstr>设置左浮动</vt:lpstr>
      <vt:lpstr>设置右浮动</vt:lpstr>
      <vt:lpstr>学员操作—制作热门活动页面</vt:lpstr>
      <vt:lpstr>学员操作—制作电视剧详情列表页面</vt:lpstr>
      <vt:lpstr>共性问题集中讲解</vt:lpstr>
      <vt:lpstr>边框塌陷</vt:lpstr>
      <vt:lpstr>清除浮动</vt:lpstr>
      <vt:lpstr>清除左右浮动</vt:lpstr>
      <vt:lpstr>清除两测浮动</vt:lpstr>
      <vt:lpstr>解决父级边框塌陷的方法4-1</vt:lpstr>
      <vt:lpstr>解决父级边框塌陷的方法4-2</vt:lpstr>
      <vt:lpstr>解决父级边框塌陷的方法4-3</vt:lpstr>
      <vt:lpstr>溢出处理</vt:lpstr>
      <vt:lpstr>解决父级边框塌陷的方法4-4</vt:lpstr>
      <vt:lpstr>小结</vt:lpstr>
      <vt:lpstr>学员操作—制作京东登录页面3-1</vt:lpstr>
      <vt:lpstr>学员操作—制作京东登录页面3-2</vt:lpstr>
      <vt:lpstr>学员操作—制作京东登录页面3-3</vt:lpstr>
      <vt:lpstr>共性问题集中讲解</vt:lpstr>
      <vt:lpstr>inline-block和float的区别</vt:lpstr>
      <vt:lpstr>总结</vt:lpstr>
      <vt:lpstr>相关学习资源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yaling.he(何娅玲)</cp:lastModifiedBy>
  <cp:revision>1220</cp:revision>
  <dcterms:created xsi:type="dcterms:W3CDTF">2006-03-08T06:55:38Z</dcterms:created>
  <dcterms:modified xsi:type="dcterms:W3CDTF">2017-01-13T05:37:28Z</dcterms:modified>
</cp:coreProperties>
</file>